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63" r:id="rId6"/>
    <p:sldId id="313" r:id="rId7"/>
    <p:sldId id="312" r:id="rId8"/>
    <p:sldId id="321" r:id="rId9"/>
    <p:sldId id="308" r:id="rId10"/>
    <p:sldId id="329" r:id="rId11"/>
    <p:sldId id="291" r:id="rId12"/>
    <p:sldId id="322" r:id="rId13"/>
    <p:sldId id="323" r:id="rId14"/>
    <p:sldId id="324" r:id="rId15"/>
    <p:sldId id="303" r:id="rId16"/>
    <p:sldId id="325" r:id="rId17"/>
    <p:sldId id="314" r:id="rId18"/>
    <p:sldId id="315" r:id="rId19"/>
    <p:sldId id="316" r:id="rId20"/>
    <p:sldId id="317" r:id="rId21"/>
    <p:sldId id="326" r:id="rId22"/>
    <p:sldId id="327" r:id="rId23"/>
    <p:sldId id="328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2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43" autoAdjust="0"/>
    <p:restoredTop sz="85840" autoAdjust="0"/>
  </p:normalViewPr>
  <p:slideViewPr>
    <p:cSldViewPr snapToGrid="0">
      <p:cViewPr varScale="1">
        <p:scale>
          <a:sx n="52" d="100"/>
          <a:sy n="52" d="100"/>
        </p:scale>
        <p:origin x="208" y="29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5450C9-30E0-4ACF-BDD1-092463FFF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6ABAD-DFC6-41BB-AF76-77EBFA4568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9BF0D-A27E-4949-BA05-26DFC7FA342E}" type="datetimeFigureOut">
              <a:rPr lang="en-US" smtClean="0"/>
              <a:t>8/4/25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C7E56-E390-43F2-A87A-4A200501E4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FB9EB-179C-4409-A4AF-09861B235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2803-C07A-499E-9504-8ED8734DAF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69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4AA30-155C-4903-9267-E3BBFB95FF41}" type="datetimeFigureOut">
              <a:rPr lang="en-US" smtClean="0"/>
              <a:t>8/4/25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3F336-7DD2-47CF-A0F3-D1163B2A9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3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6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C2517-D1AE-2688-3FF4-47B638F9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F6AE63-608F-3B07-401A-2287316A4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F5AF3-0EB1-0F9B-CA6D-C1A5E1912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AAA83-511F-5E8E-2CA2-A98F71C02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3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EA8F6-B672-EFDB-C5C0-B94D2726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3C29B-3DFC-08CE-B84E-699C2921C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07133-73ED-CCA4-9E86-A7BE28FEE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4F307-DF81-010B-14A2-82810AF61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63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54D2D-12AB-243A-B630-60D2CD09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9721D-AACF-E9B2-034C-1A51C21A5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89F97-1542-DA44-10D6-8201242E1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B518F-3F3F-13CF-DEDE-B3D697248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0AFC-D497-4C6D-DA9E-F455F665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6F18B-5AA2-21B4-276B-9B16D1CFE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41BFB-8B59-55C5-F458-B46961345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70E14-09F9-E29A-0504-EF0A94575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44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913EE-5365-7D49-F0FB-461902ACC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6BE5-8FC2-6469-9FF3-3109EC19A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39047-F55D-05A5-943B-E411E37CE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AE198-2423-1583-3A5B-C330E2F8A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56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6EA8-5AB6-8B6F-638B-68302030E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97918-0AF6-8C58-3210-012EB28BA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80D3D-38AF-1D9E-E42A-60301AB6D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078D9-060A-164D-9332-E6EBA7A00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112EB-93F6-55B1-BD6B-553C74BF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5359F-3497-C75D-EB2B-F58C5A0A80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7FD55-CF03-F09C-D789-DCA71C132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120E4-0C9C-5924-746B-C33ABC66E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10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EAEDB-FD5C-D4FA-D64A-7CE45A257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5FEE2-5439-964F-6201-EAD899C1C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C178B-CE46-E599-77CD-5F8421446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3459F-55E0-99F9-8C9A-EC2686016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1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16C5-7448-02C6-FFD3-498C93018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71DD0-0C38-FB4A-E13D-9C4EBDCA3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9BBFB-5AB9-AADE-4F4C-C59893F30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730A4-2594-166B-B459-E1AD62246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9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8679-3543-26B6-1212-AD2C7EBA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B2EEB-7318-1C37-B761-8CC12C8E8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A3F01-1B5D-1761-5919-AA42D3AD4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40880-D0ED-9CB4-FF82-2E2203BFA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5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88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01BD4-3FAA-C3BF-C77B-FBC13F8E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BB386-41C8-6F11-4EA6-63686D57C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4355F-E8EC-768C-8DB3-73F6DFF2D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ACB17-5591-7203-0232-DF0CB59CB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25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282A6-1E3C-9D86-610D-69E02390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13A80-0263-2256-E9EF-77A32D30B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2CAA8-83EE-89D9-4DCA-3DCC20A12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E0C9A-27F4-0D2A-11D4-92EEEF2A8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84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65D3B-9C1F-393F-FFEE-5A13161A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3449C-0A96-4852-0CC2-4621CCA8F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F8ED4A-5E9B-E50A-372E-5F9F5A88F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955E6-5E98-C969-883A-E494512B0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72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83B5-11C1-E0FA-2C2D-5247AF9B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6791D-22C0-AA61-C05F-F474899CC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B1E01-3EA3-2F30-38F2-7B1D4A0C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Interpretation</a:t>
            </a:r>
          </a:p>
          <a:p>
            <a:r>
              <a:rPr lang="en-US" dirty="0"/>
              <a:t> </a:t>
            </a:r>
            <a:r>
              <a:rPr lang="en-US" b="1" dirty="0"/>
              <a:t>Stability</a:t>
            </a:r>
            <a:r>
              <a:rPr lang="en-US" dirty="0"/>
              <a:t>: The model did </a:t>
            </a:r>
            <a:r>
              <a:rPr lang="en-US" b="1" dirty="0"/>
              <a:t>not diverge</a:t>
            </a:r>
            <a:r>
              <a:rPr lang="en-US" dirty="0"/>
              <a:t> this time — good sign that </a:t>
            </a:r>
            <a:r>
              <a:rPr lang="en-US" dirty="0" err="1"/>
              <a:t>learning_rate</a:t>
            </a:r>
            <a:r>
              <a:rPr lang="en-US" dirty="0"/>
              <a:t> = 5e-5 and </a:t>
            </a:r>
            <a:r>
              <a:rPr lang="en-US" dirty="0" err="1"/>
              <a:t>adafactor</a:t>
            </a:r>
            <a:r>
              <a:rPr lang="en-US" dirty="0"/>
              <a:t> + warmup helped.</a:t>
            </a:r>
          </a:p>
          <a:p>
            <a:r>
              <a:rPr lang="en-US" dirty="0"/>
              <a:t> </a:t>
            </a:r>
            <a:r>
              <a:rPr lang="en-US" b="1" dirty="0"/>
              <a:t>Performance</a:t>
            </a:r>
            <a:r>
              <a:rPr lang="en-US" dirty="0"/>
              <a:t>: Still, </a:t>
            </a:r>
            <a:r>
              <a:rPr lang="en-US" b="1" dirty="0"/>
              <a:t>finetuned performance is consistently worse</a:t>
            </a:r>
            <a:r>
              <a:rPr lang="en-US" dirty="0"/>
              <a:t> than pretrained across all ROUGE scores.</a:t>
            </a:r>
          </a:p>
          <a:p>
            <a:r>
              <a:rPr lang="en-US" dirty="0"/>
              <a:t> </a:t>
            </a:r>
            <a:r>
              <a:rPr lang="en-US" b="1" dirty="0"/>
              <a:t>Underfitting or Ineffective Training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1DFCF-9BF0-606B-695B-8DF92CC36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21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ECEB-AF1A-0D75-6048-DC1598AE0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FA4F0-0228-4472-F468-326B43CEC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E15D0-350A-0676-44A9-9C42221F8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06520-3F64-8A23-6C4B-1CC894F07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B3F64-3ECC-87F0-4B8D-166B5AA7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7E0F1-99A2-2C66-9604-7DBCAF7D7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23503-0309-9D35-4162-E66210592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the optimizer to </a:t>
            </a:r>
            <a:r>
              <a:rPr lang="en-US" dirty="0" err="1"/>
              <a:t>AdamW</a:t>
            </a:r>
            <a:r>
              <a:rPr lang="en-US" dirty="0"/>
              <a:t> </a:t>
            </a:r>
            <a:r>
              <a:rPr lang="en-US" dirty="0" err="1"/>
              <a:t>Aptimzer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Performance decreased across all metrics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/>
              <a:t>suggesting that the current fine-tuning setup </a:t>
            </a:r>
            <a:r>
              <a:rPr lang="en-US" b="1" dirty="0"/>
              <a:t>hurt generalization</a:t>
            </a:r>
            <a:r>
              <a:rPr lang="en-US" dirty="0"/>
              <a:t> rather than helping it.</a:t>
            </a:r>
          </a:p>
          <a:p>
            <a:r>
              <a:rPr lang="en-US" dirty="0"/>
              <a:t>This may be due to:</a:t>
            </a:r>
          </a:p>
          <a:p>
            <a:r>
              <a:rPr lang="en-US" dirty="0"/>
              <a:t>Learning rate still being too high (5e-5)</a:t>
            </a:r>
          </a:p>
          <a:p>
            <a:r>
              <a:rPr lang="en-US" dirty="0"/>
              <a:t>Insufficient training steps or batch size</a:t>
            </a:r>
          </a:p>
          <a:p>
            <a:r>
              <a:rPr lang="en-US" dirty="0"/>
              <a:t>Data noise or label quality issues</a:t>
            </a:r>
          </a:p>
          <a:p>
            <a:r>
              <a:rPr lang="en-US" dirty="0"/>
              <a:t>Model overfitting on small batch sizes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546FA-D7C7-58A4-FC5A-78573BDBA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78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DEC8-1FC1-1F8B-E0E5-42245C3DC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7E83C-40F7-B9CE-E8F1-ADB3A35C2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1E506-A87D-49BC-2946-055B72CD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the optimizer to </a:t>
            </a:r>
            <a:r>
              <a:rPr lang="en-US" dirty="0" err="1"/>
              <a:t>AdamW</a:t>
            </a:r>
            <a:r>
              <a:rPr lang="en-US" dirty="0"/>
              <a:t> </a:t>
            </a:r>
            <a:r>
              <a:rPr lang="en-US" dirty="0" err="1"/>
              <a:t>Aptimzer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Performance decreased across all metrics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/>
              <a:t>suggesting that the current fine-tuning setup </a:t>
            </a:r>
            <a:r>
              <a:rPr lang="en-US" b="1" dirty="0"/>
              <a:t>hurt generalization</a:t>
            </a:r>
            <a:r>
              <a:rPr lang="en-US" dirty="0"/>
              <a:t> rather than helping it.</a:t>
            </a:r>
          </a:p>
          <a:p>
            <a:r>
              <a:rPr lang="en-US" dirty="0"/>
              <a:t>This may be due to:</a:t>
            </a:r>
          </a:p>
          <a:p>
            <a:r>
              <a:rPr lang="en-US" dirty="0"/>
              <a:t>Learning rate still being too high (5e-5)</a:t>
            </a:r>
          </a:p>
          <a:p>
            <a:r>
              <a:rPr lang="en-US" dirty="0"/>
              <a:t>Insufficient training steps or batch size</a:t>
            </a:r>
          </a:p>
          <a:p>
            <a:r>
              <a:rPr lang="en-US" dirty="0"/>
              <a:t>Data noise or label quality issues</a:t>
            </a:r>
          </a:p>
          <a:p>
            <a:r>
              <a:rPr lang="en-US" dirty="0"/>
              <a:t>Model overfitting on small batch sizes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7AD2-358B-7051-9C80-D08ADD7AB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1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E765-7131-C4B8-75A3-3B7EE11A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69F03-8ADD-416A-456F-2FE9F6C1A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9E53C-FCAE-8122-71D0-97EA53C88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the optimizer to </a:t>
            </a:r>
            <a:r>
              <a:rPr lang="en-US" dirty="0" err="1"/>
              <a:t>AdamW</a:t>
            </a:r>
            <a:r>
              <a:rPr lang="en-US" dirty="0"/>
              <a:t> </a:t>
            </a:r>
            <a:r>
              <a:rPr lang="en-US" dirty="0" err="1"/>
              <a:t>Aptimzer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Performance decreased across all metrics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/>
              <a:t>suggesting that the current fine-tuning setup </a:t>
            </a:r>
            <a:r>
              <a:rPr lang="en-US" b="1" dirty="0"/>
              <a:t>hurt generalization</a:t>
            </a:r>
            <a:r>
              <a:rPr lang="en-US" dirty="0"/>
              <a:t> rather than helping it.</a:t>
            </a:r>
          </a:p>
          <a:p>
            <a:r>
              <a:rPr lang="en-US" dirty="0"/>
              <a:t>This may be due to:</a:t>
            </a:r>
          </a:p>
          <a:p>
            <a:r>
              <a:rPr lang="en-US" dirty="0"/>
              <a:t>Learning rate still being too high (5e-5)</a:t>
            </a:r>
          </a:p>
          <a:p>
            <a:r>
              <a:rPr lang="en-US" dirty="0"/>
              <a:t>Insufficient training steps or batch size</a:t>
            </a:r>
          </a:p>
          <a:p>
            <a:r>
              <a:rPr lang="en-US" dirty="0"/>
              <a:t>Data noise or label quality issues</a:t>
            </a:r>
          </a:p>
          <a:p>
            <a:r>
              <a:rPr lang="en-US" dirty="0"/>
              <a:t>Model overfitting on small batch sizes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6B4E9-03F9-9B26-BB7D-F297DAA73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20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51BE-B2FF-9B84-DC96-73DC351B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3E4A2-5567-EA02-D302-655B83D23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70723-6B0F-0964-4CC1-FC3022B7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b="1" dirty="0"/>
              <a:t>Performance decreased across all metrics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/>
              <a:t>suggesting that the current fine-tuning setup </a:t>
            </a:r>
            <a:r>
              <a:rPr lang="en-US" b="1" dirty="0"/>
              <a:t>hurt generalization</a:t>
            </a:r>
            <a:r>
              <a:rPr lang="en-US" dirty="0"/>
              <a:t> rather than helping it.</a:t>
            </a:r>
          </a:p>
          <a:p>
            <a:r>
              <a:rPr lang="en-US" dirty="0"/>
              <a:t>This may be due to:</a:t>
            </a:r>
          </a:p>
          <a:p>
            <a:r>
              <a:rPr lang="en-US" dirty="0"/>
              <a:t>Learning rate still being too high (5e-5)</a:t>
            </a:r>
          </a:p>
          <a:p>
            <a:r>
              <a:rPr lang="en-US" dirty="0"/>
              <a:t>Insufficient training steps or batch size</a:t>
            </a:r>
          </a:p>
          <a:p>
            <a:r>
              <a:rPr lang="en-US" dirty="0"/>
              <a:t>Data noise or label quality issues</a:t>
            </a:r>
          </a:p>
          <a:p>
            <a:r>
              <a:rPr lang="en-US" dirty="0"/>
              <a:t>Model overfitting on small batch sizes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EB535-0B06-AC0A-41ED-6DBE41A6D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2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D4096-A34E-89BF-A9B6-DAB67532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0E2561-1639-8209-9404-5AA00620C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64583-BD20-2F6E-5252-7C2B3E2D9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83FAA-2AAF-C8B7-C322-A8C4E68B4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4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0E9EC-08A2-E50A-15E4-B7FC50DC8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F2546-5743-C9F4-F93B-6DA11D281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2B9B1-14E5-7ADB-2EB9-526F8903E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1AF2D-AF6C-8E56-E55A-6FA340015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87FA-DC10-94DA-9C94-D4264349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05964-CD5C-B270-64D3-572493980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A20E5-0991-B22D-9549-11B74594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11649-86B4-2FE9-487E-D9FB68888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9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C703D-D350-60C8-A6C9-C5D40A53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C11B8-7330-0FE8-DAAC-B4105D4BF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F2026-BD21-62F3-182F-0A5E17BC8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BEAD3-A872-33FC-FD68-28F268B5B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23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BCE9F-BE8F-33B6-A20F-E67134EFD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3A032-2B37-D9FE-DCD1-4A9B8BA42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21056-0A32-7E62-D222-ED396FB9D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B2277-DD96-7B56-6C0B-55D4E3BE5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8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10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38050-FED1-E44E-A6FE-CAE042A7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D8EC4-5548-C70C-413D-9A665521C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331C6-5F26-162D-8591-AB72FB57C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AD0CD-947A-554A-DDD4-935041FAF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3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343BBF-5896-492F-B293-DE44DE831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00127" y="5095875"/>
            <a:ext cx="4991747" cy="1762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BC4C36-9C93-4585-BF64-797C37947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0 h 5924550"/>
              <a:gd name="connsiteX1" fmla="*/ 11258550 w 11258550"/>
              <a:gd name="connsiteY1" fmla="*/ 0 h 5924550"/>
              <a:gd name="connsiteX2" fmla="*/ 11258550 w 11258550"/>
              <a:gd name="connsiteY2" fmla="*/ 5924550 h 5924550"/>
              <a:gd name="connsiteX3" fmla="*/ 8125149 w 11258550"/>
              <a:gd name="connsiteY3" fmla="*/ 5924550 h 5924550"/>
              <a:gd name="connsiteX4" fmla="*/ 8125149 w 11258550"/>
              <a:gd name="connsiteY4" fmla="*/ 4629150 h 5924550"/>
              <a:gd name="connsiteX5" fmla="*/ 3133402 w 11258550"/>
              <a:gd name="connsiteY5" fmla="*/ 4629150 h 5924550"/>
              <a:gd name="connsiteX6" fmla="*/ 3133402 w 11258550"/>
              <a:gd name="connsiteY6" fmla="*/ 5924550 h 5924550"/>
              <a:gd name="connsiteX7" fmla="*/ 0 w 11258550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0"/>
                </a:moveTo>
                <a:lnTo>
                  <a:pt x="11258550" y="0"/>
                </a:lnTo>
                <a:lnTo>
                  <a:pt x="11258550" y="5924550"/>
                </a:lnTo>
                <a:lnTo>
                  <a:pt x="8125149" y="5924550"/>
                </a:lnTo>
                <a:lnTo>
                  <a:pt x="8125149" y="4629150"/>
                </a:lnTo>
                <a:lnTo>
                  <a:pt x="3133402" y="4629150"/>
                </a:lnTo>
                <a:lnTo>
                  <a:pt x="3133402" y="5924550"/>
                </a:lnTo>
                <a:lnTo>
                  <a:pt x="0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49D11F-03B6-400D-94E7-177EEBC5C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921" y="6176266"/>
            <a:ext cx="4270159" cy="339247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86F7-04B1-4F1F-B4FB-8A3C27936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940" y="5489855"/>
            <a:ext cx="4270248" cy="640080"/>
          </a:xfrm>
        </p:spPr>
        <p:txBody>
          <a:bodyPr anchor="t">
            <a:noAutofit/>
          </a:bodyPr>
          <a:lstStyle>
            <a:lvl1pPr algn="ctr">
              <a:lnSpc>
                <a:spcPct val="80000"/>
              </a:lnSpc>
              <a:defRPr sz="5000" cap="all" baseline="0">
                <a:ln w="19050">
                  <a:solidFill>
                    <a:schemeClr val="accent6"/>
                  </a:solidFill>
                </a:ln>
                <a:noFill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3638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D0226-3AB8-4591-90BD-C0E6D9A30301}"/>
              </a:ext>
            </a:extLst>
          </p:cNvPr>
          <p:cNvSpPr/>
          <p:nvPr userDrawn="1"/>
        </p:nvSpPr>
        <p:spPr>
          <a:xfrm>
            <a:off x="1780309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2CA40-DF7D-4358-831F-BC9B8960CBDB}"/>
              </a:ext>
            </a:extLst>
          </p:cNvPr>
          <p:cNvSpPr/>
          <p:nvPr userDrawn="1"/>
        </p:nvSpPr>
        <p:spPr>
          <a:xfrm>
            <a:off x="4979555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A6E6-C76B-400D-9A19-F1B09AD38A3E}"/>
              </a:ext>
            </a:extLst>
          </p:cNvPr>
          <p:cNvSpPr/>
          <p:nvPr userDrawn="1"/>
        </p:nvSpPr>
        <p:spPr>
          <a:xfrm>
            <a:off x="8153400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7140AA-40F5-4101-B5AA-DDCDA4906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3428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966AA58-3FAC-4126-8C63-16F104203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7899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B430FA7-46C5-4651-8ED7-21284AF012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2674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C698088-82D8-4D90-AE73-66B661DFC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7145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3FF934E-D2F5-409F-B4EB-CD316340B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1920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E006825-EBAA-451B-AD52-683B7109D5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990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044D0E17-B284-4856-BBDB-FFF2EBAB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753"/>
            <a:ext cx="2743200" cy="205722"/>
          </a:xfrm>
        </p:spPr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56B7B285-9E5D-48DB-B740-3FDA433F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53"/>
            <a:ext cx="4114800" cy="205722"/>
          </a:xfrm>
        </p:spPr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3D1A241-8F30-495A-8B68-B8A5CAA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931C97-3E53-4030-A6E5-50E4DF9A1C34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F8C40A-9F2A-4E97-956E-E8A1BFB9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71808"/>
            <a:ext cx="6408851" cy="63919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419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1A5FC-3F83-4927-88B5-5BCBA3EA68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3386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EE9FB-42C5-4A09-A4FE-4DDE8CF9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8DFF-BE58-419E-A8E1-FD942815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A919-F912-4129-B930-D8A078A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EA9B97-0004-4411-ABB4-A27F463B8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45" y="2387634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D60F60-B501-479A-A75A-8FD1F9796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7045" y="1804968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170FD0E-EBE1-4417-BC9D-4CD5F92BFD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5452" y="2385650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7738676-CB36-4BE1-A9C9-0215DEEECB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5452" y="1802984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38544-38E0-4456-B973-6058B9961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8"/>
            <a:ext cx="6041907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0868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3F335-C36A-4214-BC97-BB4C9721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CBA95-53AF-4D84-851A-58323862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8AEEC-9F28-4200-B5D7-453E32B3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D9967FE-B330-4703-9D6E-CC40B84B1030}"/>
              </a:ext>
            </a:extLst>
          </p:cNvPr>
          <p:cNvCxnSpPr>
            <a:cxnSpLocks/>
          </p:cNvCxnSpPr>
          <p:nvPr userDrawn="1"/>
        </p:nvCxnSpPr>
        <p:spPr>
          <a:xfrm>
            <a:off x="6150567" y="2200739"/>
            <a:ext cx="0" cy="34699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C0FBFA-8000-40C6-8EF3-D30A0A48C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5167" y="3935702"/>
            <a:ext cx="710166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DCC767D-316F-42DA-9712-29C185B762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8036" y="1767731"/>
            <a:ext cx="170696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DC3AF654-39ED-4B70-9A85-34D9DC793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8035" y="5683895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3E0B0DF9-E558-439A-9B7D-4C600008B0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BB9DF13-A501-4465-8844-F8ADFE8BE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46834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D23EF573-9496-4229-ABB9-B58C44168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85000" y="2740969"/>
            <a:ext cx="1929792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6C96D231-4BEB-47C0-BC89-3D69A5E0D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9358" y="4263233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8B3BFCC-5202-4CF7-8748-EA116529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5805" y="500105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F78A8C0-E488-4B82-A881-BAF70EF526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8224" y="4328700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9CBF7863-921B-428D-857E-AC4D195E88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64942" y="4956195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3818CA49-6F16-4527-9CE5-335D522ECA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96547" y="287027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8460B-1230-475A-839A-BB0365A3D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7"/>
            <a:ext cx="10629597" cy="6458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4389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D11A1-D567-4DE9-AFD4-7A6BC7C300C1}"/>
              </a:ext>
            </a:extLst>
          </p:cNvPr>
          <p:cNvSpPr/>
          <p:nvPr userDrawn="1"/>
        </p:nvSpPr>
        <p:spPr>
          <a:xfrm>
            <a:off x="4483944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98470-6F00-41F0-B63E-42C03BC992F8}"/>
              </a:ext>
            </a:extLst>
          </p:cNvPr>
          <p:cNvSpPr/>
          <p:nvPr userDrawn="1"/>
        </p:nvSpPr>
        <p:spPr>
          <a:xfrm>
            <a:off x="4489659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6A024-E68E-4F1C-887D-415804C89479}"/>
              </a:ext>
            </a:extLst>
          </p:cNvPr>
          <p:cNvSpPr/>
          <p:nvPr userDrawn="1"/>
        </p:nvSpPr>
        <p:spPr>
          <a:xfrm>
            <a:off x="828484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3C2448-350F-482F-92C0-4F1495265933}"/>
              </a:ext>
            </a:extLst>
          </p:cNvPr>
          <p:cNvSpPr/>
          <p:nvPr userDrawn="1"/>
        </p:nvSpPr>
        <p:spPr>
          <a:xfrm>
            <a:off x="829055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BFB613-F647-4C24-8072-6BA560C2CF35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2D8BE-09E0-4B54-871E-627BA368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58535-C39C-4032-BC07-CC7DA74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38FD9-7569-4F67-9902-EA32B7F9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6849D09-65B8-4E5C-986A-AB5E3748D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1350" y="1221488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C480B-19BB-48E2-8BEF-4AA0680D32DE}"/>
              </a:ext>
            </a:extLst>
          </p:cNvPr>
          <p:cNvSpPr/>
          <p:nvPr userDrawn="1"/>
        </p:nvSpPr>
        <p:spPr>
          <a:xfrm>
            <a:off x="69151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09E39-FAAE-43BC-8BD6-08DC89C45F5B}"/>
              </a:ext>
            </a:extLst>
          </p:cNvPr>
          <p:cNvSpPr/>
          <p:nvPr userDrawn="1"/>
        </p:nvSpPr>
        <p:spPr>
          <a:xfrm>
            <a:off x="69722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7156FBE-72BD-4A64-99F7-1ABAA272A0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28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AEE629F-FF1D-44AE-B728-8EA70D72A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0644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C4D74F9-C022-4D89-9C64-1A0A5FD3A6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1543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06BD1-5247-47AE-87C4-5720ED5AC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3928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D3684C2-E9CD-4A2A-993D-ABF39BD30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644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60BEA5-C2B5-456D-8982-4C8A8E7EE6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51543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CDC00CA-B925-48D9-91B3-A79A59C28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1350" y="671807"/>
            <a:ext cx="5829300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7463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36D74-17F7-4684-B610-18AB1682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FBB6F-A08B-41AD-8AD2-DC5AE674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4285-BB73-4E13-BBDF-3F14D2AD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28238E-356F-43CD-AA8F-3BC1FA26B6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00" y="1172060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50BF9B7-44D3-43B3-8650-0E38FB9F80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85497" y="2172381"/>
            <a:ext cx="4487220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00A34C87-263B-4C39-95B1-6A3E78FC48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172381"/>
            <a:ext cx="5007023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FDE5E1-CA4F-47D6-B408-560DFA59D30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906463" y="2752724"/>
            <a:ext cx="5007022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E8933B94-68E9-4F8A-95B3-C8A867B06FF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785497" y="2747768"/>
            <a:ext cx="4500041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97C22C-C02E-4D5D-866A-A163E2B47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900" y="671808"/>
            <a:ext cx="5829300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785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9A6EC546-1FDF-48B1-BB0F-4069A4AF6B46}"/>
              </a:ext>
            </a:extLst>
          </p:cNvPr>
          <p:cNvSpPr/>
          <p:nvPr userDrawn="1"/>
        </p:nvSpPr>
        <p:spPr>
          <a:xfrm rot="5400000">
            <a:off x="1338026" y="-868210"/>
            <a:ext cx="972645" cy="36476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787A3-6FE4-43A8-B38B-0F6A2EF1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E0A1E-0F1E-4FFE-B209-3D967919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99867-6933-40F9-BEA0-F30FA697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E72126-EBC8-4AA7-AA53-38A15FDEC6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44CA5E4-4215-49A0-86F5-2C4847D87E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35C1917-DDF3-4A5B-AEB9-E0FBD98EC5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0FF36A3-BF35-4A36-ADAB-547CA8CAE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BE85149-0E6D-4CDC-82B6-EF6894D9C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6E8B6B5-41D1-4EC9-84EF-1989A504B7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F13F401-A13F-4EF3-88FC-D517D7F7BA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4639D5D-D529-4EF5-9EF8-8C9B3715A2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5E22B01-C64B-4A03-9118-68BCAECC32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4BA50FF-5CC3-4F90-9AA6-5942DF634B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B3EEE7C-67C5-49ED-A602-F8E162B21A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E91B34F-5506-49A1-8594-9259C64066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A7D7592-A438-4BE7-82A5-188EF3B702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0F1DE9A-9607-4D77-B1CA-EA7A15A4C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FE726AB2-7D79-4CF4-ACA3-327A065CAA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7991841-3C5D-4E23-ACEF-AC0C7BA286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E827F407-DC92-4E39-85F3-56B3405B23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DBEC4B1-A92B-4923-B3C2-44570B971C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32CD6E05-4E76-4ADF-9FC8-4321B2B960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40BE94-38F8-48B0-9A42-DA1A419750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CFECD0B-5901-4EBC-92AA-3DE8CD1132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B173BBB1-992E-4C62-B6EF-38E5859DA7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83639117-6091-4743-897D-3E5F4468C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B7A64542-4E5B-4701-845E-5101F87E11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0F74B4EA-4966-4ABC-8DFD-01157881B8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20679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D7536456-E749-466F-8EFA-F33D828122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18755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A6C85040-3D7A-4FD1-B96E-3ED7383676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66941C8-0858-4060-8F85-A63D40D0587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66D6339-390D-45A7-BBF7-ADB8D6A016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89C25EC2-6755-441D-BD59-204C60EFD6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5AA552AB-DFEE-4CE4-9596-F63F557FD4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8AA79F31-661A-42DB-97E9-B3633BF662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1E1E5-ACAD-4ED5-AAF2-539AF0733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1808"/>
            <a:ext cx="10515600" cy="661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83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FB87B-D4AD-42B4-8993-D5BD0311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DA0E7-08C2-442E-A8B3-F1218B69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842E0-2E48-4C5C-9EC5-429BF2D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3808EC-BC22-46D4-895E-0A67F6EE1907}"/>
              </a:ext>
            </a:extLst>
          </p:cNvPr>
          <p:cNvSpPr/>
          <p:nvPr userDrawn="1"/>
        </p:nvSpPr>
        <p:spPr>
          <a:xfrm>
            <a:off x="9393543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83E2FE-F5EA-4C43-BC5B-23330B11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8333552" y="3930709"/>
            <a:ext cx="3975244" cy="9965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78592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0F7723-F5B1-4A97-921F-93E42B12D62B}"/>
              </a:ext>
            </a:extLst>
          </p:cNvPr>
          <p:cNvSpPr/>
          <p:nvPr userDrawn="1"/>
        </p:nvSpPr>
        <p:spPr>
          <a:xfrm>
            <a:off x="4659086" y="0"/>
            <a:ext cx="7532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70FDF-6533-4E3F-94A4-2548DA2F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B69DE-3108-4A10-8EDD-EC2EF3F5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B337B-1B07-4B9D-9563-C5E433F8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A44B00A-A50E-49C2-AE8C-E243734442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31913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0A1A7F-BD7F-4CB8-A8BD-C7DDCD62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4627" y="2426760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253CF9-87EA-4162-8CBD-63E10EBEB6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4627" y="2801755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F099E8E6-E766-4B5B-8E98-7D92E8F91A9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38065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3AC6007-1F43-4D93-842F-2E1F01D19B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779" y="2426197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5EC4308-1195-47F4-A415-8637701ADF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779" y="2801192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E583185-DBE3-45E6-B367-B88C50A91C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31913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0B472BE4-F051-416A-AFCF-53E847C3E5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4627" y="5249132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F4A7512-D4D0-4D2E-A300-C5EE0AC2EC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94627" y="5624127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7CBE80F1-F6E2-416E-9F4A-EBE15E0F94A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038065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9A76D07-863C-4818-9D9C-99B8F83B8F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0779" y="5248569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2CAEC7-C513-41B6-9F77-3D5481F849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0779" y="5623564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03895-E987-4148-AB13-798D65CB7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2238083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89745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64182B-9BBA-4B44-BC53-045107E9371D}"/>
              </a:ext>
            </a:extLst>
          </p:cNvPr>
          <p:cNvSpPr/>
          <p:nvPr userDrawn="1"/>
        </p:nvSpPr>
        <p:spPr>
          <a:xfrm>
            <a:off x="2754086" y="0"/>
            <a:ext cx="9437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A1795-FD62-4E99-989E-A14C0571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5EE35-717E-4E9F-A75B-366341B3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606A6-DC50-4DDF-8621-3D530D52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DE112EE-5EA4-49AF-8AF9-754D30C14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845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210BF0-55FD-4D41-9458-4492BAD292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495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739369F-4EDD-4B19-8395-084759667B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7495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72E3657-9D29-484E-819B-67EA4ADC47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5879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E59867B-1A93-4A9B-9C2E-AE7B5FCF5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529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0192BD-CD3C-44D3-9A9A-8782B80F7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529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E378BE-4D71-48F2-BA16-CCF8158EF7E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5913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0F28DC9-C26A-4D42-8BFA-540BB696E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7563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642AD6D-085C-424D-B340-7731A4F95D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7563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9CD02B3D-3B05-4CE4-98EF-4772E813751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59471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58AF150-35C5-4E99-97F8-798A80E52A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75977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02EB253-A55A-4EC6-A5A8-ABACCF75D0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75977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1A02BB49-28DB-48E5-8959-D36C984030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845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3C6BE33-794C-464D-886A-DB31DC137B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495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1088B84-C9AE-4E0F-BE0B-7691872F78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7495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EC807298-9742-4D0C-86D4-A25C5ED3069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85879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B94081A-B2B7-439C-B7CA-91A63FB88D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529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75898E2-098E-4BDE-8BA8-C1D0755D7E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7529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B78526-379C-43C5-ABE7-2F184FC309A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95913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AA9378E-4336-4D84-9033-052E57D547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563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AF0D6AA-392E-489E-8457-370F653057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563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515D701A-667D-41D8-B25B-72B088C7E9E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059471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0AB2C67-89B8-459B-BB18-3655BA5AB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75977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8DB254D-C387-4A49-A475-DA300A7131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75977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C00339E-E516-47A3-98FD-790448864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332219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011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16B3E-BF5D-4CBE-AA15-FEAD2B0B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6F15C-2031-4B28-91FF-8532EFEE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47681-AA55-4F94-8741-812FB362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B5880F-F841-4DE6-B266-C373510AF249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88B7164-58B7-4BB5-998B-0E7F664D92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62550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CB6F5B2-F117-4AD5-9C54-96006D152F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226739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0636773-D205-448C-8DD8-8BBC3AFC25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857430" y="3063181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CD4F0A7-B003-44EA-AD28-A4B13CCE89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8520742" y="3063180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CEEA233-6913-4525-8B47-39C2814EEF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18C63E6-2425-4D8D-99C9-99B35F978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EB3CF35-C4EC-42DA-B265-89015DF035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06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1B05A3F-5647-4FA8-AAB1-0438B6F6DD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606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7059F7A-88D8-4E2F-A6F4-6CF5F194D5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190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B25228C-31FC-4E25-80B1-8FAD0909BE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190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3BCA350-B685-4ADC-9FC8-2318072976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04516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75319BC-EF3B-4B55-9663-E04ED5DBC8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04516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10C144-C9A1-43BD-9C8A-183A065E2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694" y="658420"/>
            <a:ext cx="347273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60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6E7A44-0539-4C8E-ABEB-E56B131C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9326" y="2152651"/>
            <a:ext cx="6162674" cy="2909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0CB7D0-0851-45AD-932F-0A0BD59CCB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66726"/>
            <a:ext cx="6848474" cy="6391274"/>
          </a:xfrm>
          <a:custGeom>
            <a:avLst/>
            <a:gdLst>
              <a:gd name="connsiteX0" fmla="*/ 0 w 6848474"/>
              <a:gd name="connsiteY0" fmla="*/ 0 h 6391274"/>
              <a:gd name="connsiteX1" fmla="*/ 6848474 w 6848474"/>
              <a:gd name="connsiteY1" fmla="*/ 0 h 6391274"/>
              <a:gd name="connsiteX2" fmla="*/ 6848474 w 6848474"/>
              <a:gd name="connsiteY2" fmla="*/ 1685925 h 6391274"/>
              <a:gd name="connsiteX3" fmla="*/ 6029325 w 6848474"/>
              <a:gd name="connsiteY3" fmla="*/ 1685925 h 6391274"/>
              <a:gd name="connsiteX4" fmla="*/ 6029325 w 6848474"/>
              <a:gd name="connsiteY4" fmla="*/ 4595813 h 6391274"/>
              <a:gd name="connsiteX5" fmla="*/ 6848474 w 6848474"/>
              <a:gd name="connsiteY5" fmla="*/ 4595813 h 6391274"/>
              <a:gd name="connsiteX6" fmla="*/ 6848474 w 6848474"/>
              <a:gd name="connsiteY6" fmla="*/ 6391274 h 6391274"/>
              <a:gd name="connsiteX7" fmla="*/ 0 w 6848474"/>
              <a:gd name="connsiteY7" fmla="*/ 6391274 h 639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8474" h="6391274">
                <a:moveTo>
                  <a:pt x="0" y="0"/>
                </a:moveTo>
                <a:lnTo>
                  <a:pt x="6848474" y="0"/>
                </a:lnTo>
                <a:lnTo>
                  <a:pt x="6848474" y="1685925"/>
                </a:lnTo>
                <a:lnTo>
                  <a:pt x="6029325" y="1685925"/>
                </a:lnTo>
                <a:lnTo>
                  <a:pt x="6029325" y="4595813"/>
                </a:lnTo>
                <a:lnTo>
                  <a:pt x="6848474" y="4595813"/>
                </a:lnTo>
                <a:lnTo>
                  <a:pt x="6848474" y="6391274"/>
                </a:lnTo>
                <a:lnTo>
                  <a:pt x="0" y="63912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0B0C-9F99-4C31-993B-EB072ABA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CDF4-F0E3-4D07-89C6-5ABCCDDD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DA5F-715E-4514-9476-437B3EB0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D38E0F-D52F-4777-9D68-D30CB3B8C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4625" y="2624137"/>
            <a:ext cx="5172075" cy="2033588"/>
          </a:xfrm>
        </p:spPr>
        <p:txBody>
          <a:bodyPr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083E92-8775-41F5-A992-0786A4081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2272" y="671808"/>
            <a:ext cx="3661528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6292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02A0C2-BC21-4E10-B50C-353B8CBD7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4985" y="1057275"/>
            <a:ext cx="6015990" cy="3457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548780-9B3B-47BB-AA7B-928FA50A6A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57275"/>
            <a:ext cx="12191999" cy="5295900"/>
          </a:xfrm>
          <a:custGeom>
            <a:avLst/>
            <a:gdLst>
              <a:gd name="connsiteX0" fmla="*/ 0 w 12191999"/>
              <a:gd name="connsiteY0" fmla="*/ 0 h 5295900"/>
              <a:gd name="connsiteX1" fmla="*/ 514985 w 12191999"/>
              <a:gd name="connsiteY1" fmla="*/ 0 h 5295900"/>
              <a:gd name="connsiteX2" fmla="*/ 514985 w 12191999"/>
              <a:gd name="connsiteY2" fmla="*/ 3457576 h 5295900"/>
              <a:gd name="connsiteX3" fmla="*/ 6530975 w 12191999"/>
              <a:gd name="connsiteY3" fmla="*/ 3457576 h 5295900"/>
              <a:gd name="connsiteX4" fmla="*/ 6530975 w 12191999"/>
              <a:gd name="connsiteY4" fmla="*/ 0 h 5295900"/>
              <a:gd name="connsiteX5" fmla="*/ 12191999 w 12191999"/>
              <a:gd name="connsiteY5" fmla="*/ 0 h 5295900"/>
              <a:gd name="connsiteX6" fmla="*/ 12191999 w 12191999"/>
              <a:gd name="connsiteY6" fmla="*/ 5295900 h 5295900"/>
              <a:gd name="connsiteX7" fmla="*/ 0 w 12191999"/>
              <a:gd name="connsiteY7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295900">
                <a:moveTo>
                  <a:pt x="0" y="0"/>
                </a:moveTo>
                <a:lnTo>
                  <a:pt x="514985" y="0"/>
                </a:lnTo>
                <a:lnTo>
                  <a:pt x="514985" y="3457576"/>
                </a:lnTo>
                <a:lnTo>
                  <a:pt x="6530975" y="3457576"/>
                </a:lnTo>
                <a:lnTo>
                  <a:pt x="6530975" y="0"/>
                </a:lnTo>
                <a:lnTo>
                  <a:pt x="12191999" y="0"/>
                </a:lnTo>
                <a:lnTo>
                  <a:pt x="12191999" y="5295900"/>
                </a:lnTo>
                <a:lnTo>
                  <a:pt x="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958E2-130A-401C-B53D-DCC76962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78FE4-D7D1-40CE-9190-C68702FE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C4996-95A4-4EC0-BF6E-7C2FACB7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332CD16-89CC-43FA-B7BF-06786B4648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354" y="1547271"/>
            <a:ext cx="5172932" cy="258127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7734DB-D9FF-4945-91EF-DB146D834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2250" y="762308"/>
            <a:ext cx="5783657" cy="6659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699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FB6A2A-F24A-4E64-A207-404C8CC7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0600" y="2132410"/>
            <a:ext cx="3581400" cy="2316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E19EA-E986-4004-8C5B-712009E7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12B16-8A8E-4099-ACE3-946220C6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8AF2A-C932-41B3-957E-9888020C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D0C286-3FF6-4839-AE38-6F404BF056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66725"/>
            <a:ext cx="7834312" cy="5924550"/>
          </a:xfrm>
          <a:custGeom>
            <a:avLst/>
            <a:gdLst>
              <a:gd name="connsiteX0" fmla="*/ 7834312 w 7834312"/>
              <a:gd name="connsiteY0" fmla="*/ 0 h 5924550"/>
              <a:gd name="connsiteX1" fmla="*/ 0 w 7834312"/>
              <a:gd name="connsiteY1" fmla="*/ 0 h 5924550"/>
              <a:gd name="connsiteX2" fmla="*/ 0 w 7834312"/>
              <a:gd name="connsiteY2" fmla="*/ 1665685 h 5924550"/>
              <a:gd name="connsiteX3" fmla="*/ 1033462 w 7834312"/>
              <a:gd name="connsiteY3" fmla="*/ 1665685 h 5924550"/>
              <a:gd name="connsiteX4" fmla="*/ 1033462 w 7834312"/>
              <a:gd name="connsiteY4" fmla="*/ 3982640 h 5924550"/>
              <a:gd name="connsiteX5" fmla="*/ 0 w 7834312"/>
              <a:gd name="connsiteY5" fmla="*/ 3982640 h 5924550"/>
              <a:gd name="connsiteX6" fmla="*/ 0 w 7834312"/>
              <a:gd name="connsiteY6" fmla="*/ 5924550 h 5924550"/>
              <a:gd name="connsiteX7" fmla="*/ 7834312 w 7834312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4312" h="5924550">
                <a:moveTo>
                  <a:pt x="7834312" y="0"/>
                </a:moveTo>
                <a:lnTo>
                  <a:pt x="0" y="0"/>
                </a:lnTo>
                <a:lnTo>
                  <a:pt x="0" y="1665685"/>
                </a:lnTo>
                <a:lnTo>
                  <a:pt x="1033462" y="1665685"/>
                </a:lnTo>
                <a:lnTo>
                  <a:pt x="1033462" y="3982640"/>
                </a:lnTo>
                <a:lnTo>
                  <a:pt x="0" y="3982640"/>
                </a:lnTo>
                <a:lnTo>
                  <a:pt x="0" y="5924550"/>
                </a:lnTo>
                <a:lnTo>
                  <a:pt x="7834312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038514-112A-4AE2-BA52-286C38492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0675" y="2579352"/>
            <a:ext cx="2381250" cy="14230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27393D-ACFC-4AC9-93A3-FE24F0D12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129259" y="3009387"/>
            <a:ext cx="4138612" cy="5629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634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760CB-267C-4B96-8D93-EA775230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F8915-ABFD-4CAE-AC61-1E1B2B1C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7218A-692D-4EB0-817E-60AFD432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A4AB60-E1AB-4239-BFC7-C10A235B1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0899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3300DCB-9114-4ADF-8664-EFDD2C7A6E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2139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69E913-93AE-4878-BA45-C2A83F5AC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683183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306DC8-5642-4A13-B67A-9BF5A74DB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367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C0CA179-9852-4BA8-8E7D-8C5F43775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5159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51735A5-9931-4467-9BBD-D622219F38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5159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467CBB-A84A-4371-9C2F-3BD718122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5159" y="4697520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96B9F0-428C-454F-A050-D0D8E87142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5159" y="431801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BEB11F1-0872-4500-8CBB-63D9F6BBA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9832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D1E8BAA-941F-4D25-92A6-7E9A2C3664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89832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E5E59-1A85-4D6C-9DFC-E288DD5ABE98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B2D7D-08A6-4C69-B43C-2288E5BBD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58420"/>
            <a:ext cx="640885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917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FDE121-67A1-407B-A6E2-D5B255A4F712}"/>
              </a:ext>
            </a:extLst>
          </p:cNvPr>
          <p:cNvSpPr/>
          <p:nvPr userDrawn="1"/>
        </p:nvSpPr>
        <p:spPr>
          <a:xfrm>
            <a:off x="1282168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C2B05-C32D-4F66-8BDA-0F4824844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575672" y="4121035"/>
            <a:ext cx="3337712" cy="63919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AE0851-B0C9-475B-8AD9-7C6A141FDD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14645" y="758825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254E01-FD47-43F3-A74C-720A0EA4C2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4645" y="138820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B911B77-02F4-42D2-8639-A3F7EAFB7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4645" y="1767713"/>
            <a:ext cx="3281555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FBF118A-5599-4A55-9939-8075D74851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14645" y="3251858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6BB17E-99F0-43A3-99AA-F92869531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645" y="3866925"/>
            <a:ext cx="3281555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34F74CA-3E2F-4F3A-BE25-F8D95721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645" y="4248925"/>
            <a:ext cx="3281555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B5A383D6-9A09-46E4-8DD5-684C3B04E1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7157" y="773142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6D712C8-D0F1-407A-AAC4-D86C1FDDC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244" y="1388209"/>
            <a:ext cx="328155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1C731A4-58E7-4726-BFC7-23260BCD6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2244" y="1767713"/>
            <a:ext cx="3281556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33CF28F-2EF0-4DE6-AD35-043AAA87EE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72244" y="3237794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98ABB59-CA95-470C-A29D-627B16E69E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2244" y="3866925"/>
            <a:ext cx="3281556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571488-55CE-40DF-84B6-A5166E2BEF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2244" y="4248925"/>
            <a:ext cx="3281556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15CF3-8EFD-40BC-B749-25F401BC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B08D-5054-4577-AA1B-BA9D87CF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F9931-2A77-46BF-822E-D503CEA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1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93F3E0E-712E-4821-A89E-6727BD3825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311D2-47FE-44C1-9B1C-179CAA33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FF648-B296-4801-91A9-A6868BFA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4D7C8-0561-4530-BCD5-AB0BB197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50F7E33-83E1-4951-9CEC-14866D6A3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135" y="2759613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01B4AA-8A2C-488B-A306-BC09BA1C6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8135" y="2176946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79840D9-3F3D-4DFB-9592-867BB8CA1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5966" y="2759613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FBC7C-0887-40D8-93DA-CBE9F58B1C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5966" y="2176946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C60B52-4450-4317-A5DF-A3E617C12A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135" y="4712146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F1DE6B-CBDA-40EB-A055-4FDC09ACC6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8135" y="4129479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9593E99-8D88-45AD-83AF-7F7F9AB693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5966" y="4712146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823CC-CA7F-4F5B-B442-48A3969693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45966" y="4129479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87501-8949-4796-90C5-50D20B54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411" y="941112"/>
            <a:ext cx="6074545" cy="639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6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0A3F71-78A0-4742-B701-4A1489F5A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69108"/>
            <a:ext cx="4243755" cy="20771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B7E97A-4B46-429D-80E3-5A2E689EF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0375" y="466724"/>
            <a:ext cx="9191625" cy="6391275"/>
          </a:xfrm>
          <a:custGeom>
            <a:avLst/>
            <a:gdLst>
              <a:gd name="connsiteX0" fmla="*/ 0 w 9191625"/>
              <a:gd name="connsiteY0" fmla="*/ 0 h 6391275"/>
              <a:gd name="connsiteX1" fmla="*/ 9191625 w 9191625"/>
              <a:gd name="connsiteY1" fmla="*/ 0 h 6391275"/>
              <a:gd name="connsiteX2" fmla="*/ 9191625 w 9191625"/>
              <a:gd name="connsiteY2" fmla="*/ 6391275 h 6391275"/>
              <a:gd name="connsiteX3" fmla="*/ 0 w 9191625"/>
              <a:gd name="connsiteY3" fmla="*/ 6391275 h 6391275"/>
              <a:gd name="connsiteX4" fmla="*/ 0 w 9191625"/>
              <a:gd name="connsiteY4" fmla="*/ 4779506 h 6391275"/>
              <a:gd name="connsiteX5" fmla="*/ 1243380 w 9191625"/>
              <a:gd name="connsiteY5" fmla="*/ 4779506 h 6391275"/>
              <a:gd name="connsiteX6" fmla="*/ 1243380 w 9191625"/>
              <a:gd name="connsiteY6" fmla="*/ 2702384 h 6391275"/>
              <a:gd name="connsiteX7" fmla="*/ 0 w 9191625"/>
              <a:gd name="connsiteY7" fmla="*/ 2702384 h 639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1625" h="6391275">
                <a:moveTo>
                  <a:pt x="0" y="0"/>
                </a:moveTo>
                <a:lnTo>
                  <a:pt x="9191625" y="0"/>
                </a:lnTo>
                <a:lnTo>
                  <a:pt x="9191625" y="6391275"/>
                </a:lnTo>
                <a:lnTo>
                  <a:pt x="0" y="6391275"/>
                </a:lnTo>
                <a:lnTo>
                  <a:pt x="0" y="4779506"/>
                </a:lnTo>
                <a:lnTo>
                  <a:pt x="1243380" y="4779506"/>
                </a:lnTo>
                <a:lnTo>
                  <a:pt x="1243380" y="2702384"/>
                </a:lnTo>
                <a:lnTo>
                  <a:pt x="0" y="27023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9D5F7-4F29-467D-8261-4E075BB2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C6787-293A-4CC2-A2D2-E2881CC6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1C36F-4448-4279-8552-28C42EC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CB8AC8A-361C-4A01-AEB1-112BEAC48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133" y="3384898"/>
            <a:ext cx="3519487" cy="158839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47092-EAA4-4108-A528-108AD1F9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518" y="2211168"/>
            <a:ext cx="5829300" cy="6620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00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FABFC7-4108-49F4-A75A-5AB472AA2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47139"/>
            <a:ext cx="12192000" cy="11637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62CB3A-11BC-4C5C-B53D-B965CFA2B6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3544135 h 5924550"/>
              <a:gd name="connsiteX1" fmla="*/ 11258550 w 11258550"/>
              <a:gd name="connsiteY1" fmla="*/ 3544135 h 5924550"/>
              <a:gd name="connsiteX2" fmla="*/ 11258550 w 11258550"/>
              <a:gd name="connsiteY2" fmla="*/ 5924550 h 5924550"/>
              <a:gd name="connsiteX3" fmla="*/ 0 w 11258550"/>
              <a:gd name="connsiteY3" fmla="*/ 5924550 h 5924550"/>
              <a:gd name="connsiteX4" fmla="*/ 0 w 11258550"/>
              <a:gd name="connsiteY4" fmla="*/ 0 h 5924550"/>
              <a:gd name="connsiteX5" fmla="*/ 11258550 w 11258550"/>
              <a:gd name="connsiteY5" fmla="*/ 0 h 5924550"/>
              <a:gd name="connsiteX6" fmla="*/ 11258550 w 11258550"/>
              <a:gd name="connsiteY6" fmla="*/ 2380414 h 5924550"/>
              <a:gd name="connsiteX7" fmla="*/ 0 w 11258550"/>
              <a:gd name="connsiteY7" fmla="*/ 2380414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3544135"/>
                </a:moveTo>
                <a:lnTo>
                  <a:pt x="11258550" y="3544135"/>
                </a:lnTo>
                <a:lnTo>
                  <a:pt x="11258550" y="5924550"/>
                </a:lnTo>
                <a:lnTo>
                  <a:pt x="0" y="5924550"/>
                </a:lnTo>
                <a:close/>
                <a:moveTo>
                  <a:pt x="0" y="0"/>
                </a:moveTo>
                <a:lnTo>
                  <a:pt x="11258550" y="0"/>
                </a:lnTo>
                <a:lnTo>
                  <a:pt x="11258550" y="2380414"/>
                </a:lnTo>
                <a:lnTo>
                  <a:pt x="0" y="23804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EBBDF-3A3F-40FD-9752-1D92BFAD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38" y="3001020"/>
            <a:ext cx="8412524" cy="938559"/>
          </a:xfrm>
        </p:spPr>
        <p:txBody>
          <a:bodyPr/>
          <a:lstStyle>
            <a:lvl1pPr algn="ctr">
              <a:defRPr sz="5000" spc="100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6232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7E51-8279-450D-ABC2-889F91AD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52AC3-8AAB-49A9-8BB4-9A82193F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2EBEF-1685-466C-9FC9-D1A2D4A6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60F31D-8187-4BBF-807F-BCD7628363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466725"/>
            <a:ext cx="6096000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1D3AC4-50E4-442B-88DA-99E01D461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4200" y="2183098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A1C8C7-E942-4381-8DFB-35C0D375D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1632228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19FB69F-436E-4680-805E-129656D1FC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4200" y="3732794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EEFB823-5D40-4C5F-8E5C-8DA545963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200" y="3181924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7A70DDF-2854-466D-AE9A-7AA7BF32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4200" y="5307885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6C41E82-34D6-471D-81E8-FCA62C7F22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00" y="4757015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E1AE8-90BE-4DE3-93E9-B997D48F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3162" y="668924"/>
            <a:ext cx="6041908" cy="6420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056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FB566-AB0F-4A84-A379-5B7A132A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B01EE-E344-461A-85A0-3AA7F83A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9A25E-2DC1-49B1-A962-EFCDB81F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8D9ED-15C8-4EA0-B95F-CFD1BAF0A5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75743"/>
            <a:ext cx="6475268" cy="5915532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EF9385-3B06-4216-9420-A91190C6B7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91419" y="1125633"/>
            <a:ext cx="2937452" cy="11926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01ADD07-F155-4B1F-B204-2284F699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91419" y="74612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29012F5-57FB-4F6F-8FF8-DBA65EC1E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1419" y="4716842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F8E7E45-85D4-40EE-836F-76055F0F8E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91419" y="4337338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315DB3C-D2E4-4310-8A18-71457CBD7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91419" y="2964253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8DBA9F3-328C-4BAE-A2E1-0FBFE3A476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1419" y="258474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7365-7137-471F-BFE9-2F6C36293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914546" y="3092260"/>
            <a:ext cx="5719734" cy="682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7392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826315-2B7F-4C57-86AC-F861837D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E89F0-5C7D-4785-9E27-B2AC9192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B7DCF-7168-4376-8641-10965E65A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98FEF-9751-417B-82B2-BBAD07665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5753"/>
            <a:ext cx="41148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CE99-0833-4AF7-954F-3E4BD5F9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 cap="all" spc="200" baseline="0">
          <a:ln w="19050">
            <a:solidFill>
              <a:schemeClr val="accent1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urses.lumenlearning.com/monroecc-collegesuccesslumen/chapter/the-learning-proces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oto.wuestenigel.com/blackboard-with-late-fees-text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 up of two people holding hands">
            <a:extLst>
              <a:ext uri="{FF2B5EF4-FFF2-40B4-BE49-F238E27FC236}">
                <a16:creationId xmlns:a16="http://schemas.microsoft.com/office/drawing/2014/main" id="{E41FFEB7-5147-4211-9DEE-48A580FDD9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725" y="466725"/>
            <a:ext cx="11258550" cy="5924550"/>
          </a:xfr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49020275-58F0-4491-8E8A-0A2AD5ED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40" y="5489855"/>
            <a:ext cx="4270248" cy="640080"/>
          </a:xfrm>
        </p:spPr>
        <p:txBody>
          <a:bodyPr>
            <a:noAutofit/>
          </a:bodyPr>
          <a:lstStyle/>
          <a:p>
            <a:r>
              <a:rPr lang="en-US" dirty="0" err="1"/>
              <a:t>Aih</a:t>
            </a:r>
            <a:r>
              <a:rPr lang="en-US" dirty="0"/>
              <a:t> hw8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1A5B04-2A0C-49EF-AC0E-822E3C090B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0921" y="6176266"/>
            <a:ext cx="4270159" cy="3392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Amir Exir</a:t>
            </a:r>
          </a:p>
        </p:txBody>
      </p:sp>
    </p:spTree>
    <p:extLst>
      <p:ext uri="{BB962C8B-B14F-4D97-AF65-F5344CB8AC3E}">
        <p14:creationId xmlns:p14="http://schemas.microsoft.com/office/powerpoint/2010/main" val="240906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9AB74-03CF-015A-37C0-473932E2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FF146-C7FA-0215-FB26-08DCBAE9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380793EB-933A-BCDB-49CB-E1791DDECE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08" y="177927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7. Tokenize The Dataset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15D7D-564E-7034-4958-8544B8B96CA8}"/>
              </a:ext>
            </a:extLst>
          </p:cNvPr>
          <p:cNvSpPr txBox="1"/>
          <p:nvPr/>
        </p:nvSpPr>
        <p:spPr>
          <a:xfrm>
            <a:off x="216008" y="889843"/>
            <a:ext cx="542440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Library Used</a:t>
            </a:r>
            <a:r>
              <a:rPr lang="en-US" dirty="0"/>
              <a:t>: </a:t>
            </a:r>
            <a:r>
              <a:rPr lang="en-US" dirty="0" err="1"/>
              <a:t>peft</a:t>
            </a:r>
            <a:r>
              <a:rPr lang="en-US" dirty="0"/>
              <a:t> – lightweight fine-tuning method for large language models</a:t>
            </a:r>
          </a:p>
          <a:p>
            <a:endParaRPr lang="en-US" dirty="0"/>
          </a:p>
          <a:p>
            <a:r>
              <a:rPr lang="en-US" b="1" dirty="0" err="1"/>
              <a:t>LoRAConfig</a:t>
            </a:r>
            <a:r>
              <a:rPr lang="en-US" b="1" dirty="0"/>
              <a:t> Settings</a:t>
            </a:r>
            <a:r>
              <a:rPr lang="en-US" dirty="0"/>
              <a:t>:</a:t>
            </a:r>
          </a:p>
          <a:p>
            <a:r>
              <a:rPr lang="en-US" dirty="0"/>
              <a:t>r=8: rank of the low-rank adaptation matrices</a:t>
            </a:r>
          </a:p>
          <a:p>
            <a:endParaRPr lang="en-US" dirty="0"/>
          </a:p>
          <a:p>
            <a:r>
              <a:rPr lang="en-US" dirty="0" err="1"/>
              <a:t>lora_alpha</a:t>
            </a:r>
            <a:r>
              <a:rPr lang="en-US" dirty="0"/>
              <a:t>=16: scaling factor to stabilize training</a:t>
            </a:r>
          </a:p>
          <a:p>
            <a:endParaRPr lang="en-US" dirty="0"/>
          </a:p>
          <a:p>
            <a:r>
              <a:rPr lang="en-US" dirty="0" err="1"/>
              <a:t>lora_dropout</a:t>
            </a:r>
            <a:r>
              <a:rPr lang="en-US" dirty="0"/>
              <a:t>=0.1: dropout applied during training to prevent overfitting</a:t>
            </a:r>
          </a:p>
          <a:p>
            <a:endParaRPr lang="en-US" dirty="0"/>
          </a:p>
          <a:p>
            <a:r>
              <a:rPr lang="en-US" dirty="0"/>
              <a:t>bias="none": </a:t>
            </a:r>
            <a:r>
              <a:rPr lang="en-US" dirty="0" err="1"/>
              <a:t>LoRA</a:t>
            </a:r>
            <a:r>
              <a:rPr lang="en-US" dirty="0"/>
              <a:t> is only applied to weight matrices (not biases)</a:t>
            </a:r>
          </a:p>
          <a:p>
            <a:endParaRPr lang="en-US" dirty="0"/>
          </a:p>
          <a:p>
            <a:r>
              <a:rPr lang="en-US" dirty="0" err="1"/>
              <a:t>task_type</a:t>
            </a:r>
            <a:r>
              <a:rPr lang="en-US" dirty="0"/>
              <a:t>="CAUSAL_LM": configured for causal language modeling (e.g., text generation)</a:t>
            </a:r>
          </a:p>
          <a:p>
            <a:r>
              <a:rPr lang="en-US" b="1" dirty="0"/>
              <a:t>Purpose</a:t>
            </a:r>
            <a:r>
              <a:rPr lang="en-US" dirty="0"/>
              <a:t>: Enables fine-tuning only a small number of trainable parameters while freezing the rest of the model, reducing GPU memory and training time.</a:t>
            </a:r>
          </a:p>
        </p:txBody>
      </p:sp>
      <p:pic>
        <p:nvPicPr>
          <p:cNvPr id="7" name="Picture 6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9E2C207E-FBFE-9C51-2B49-041B64C3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68" y="1134175"/>
            <a:ext cx="48768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F869-38B3-518C-5543-3E55B098B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8DB69-B2D2-00DA-E2AD-58F61353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70908EB1-6BDF-D982-5BBB-1085DF7F0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08" y="177927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7. Training Setup Using </a:t>
            </a:r>
            <a:r>
              <a:rPr lang="en-US" dirty="0" err="1"/>
              <a:t>SFTTrainer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15272-77B6-EA13-AB04-18772F7F4302}"/>
              </a:ext>
            </a:extLst>
          </p:cNvPr>
          <p:cNvSpPr txBox="1"/>
          <p:nvPr/>
        </p:nvSpPr>
        <p:spPr>
          <a:xfrm>
            <a:off x="216008" y="889843"/>
            <a:ext cx="54244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Dataset</a:t>
            </a:r>
            <a:r>
              <a:rPr lang="en-US" dirty="0"/>
              <a:t>:</a:t>
            </a:r>
          </a:p>
          <a:p>
            <a:r>
              <a:rPr lang="en-US" dirty="0" err="1"/>
              <a:t>train_dataset</a:t>
            </a:r>
            <a:r>
              <a:rPr lang="en-US" dirty="0"/>
              <a:t> and </a:t>
            </a:r>
            <a:r>
              <a:rPr lang="en-US" dirty="0" err="1"/>
              <a:t>eval_dataset</a:t>
            </a:r>
            <a:r>
              <a:rPr lang="en-US" dirty="0"/>
              <a:t> were taken from the tokenized splits.</a:t>
            </a:r>
          </a:p>
          <a:p>
            <a:r>
              <a:rPr lang="en-US" b="1" dirty="0"/>
              <a:t>Training Configuration (via </a:t>
            </a:r>
            <a:r>
              <a:rPr lang="en-US" b="1" dirty="0" err="1"/>
              <a:t>TrainingArguments</a:t>
            </a:r>
            <a:r>
              <a:rPr lang="en-US" b="1" dirty="0"/>
              <a:t>)</a:t>
            </a:r>
            <a:r>
              <a:rPr lang="en-US" dirty="0"/>
              <a:t>:</a:t>
            </a:r>
          </a:p>
          <a:p>
            <a:r>
              <a:rPr lang="en-US" dirty="0"/>
              <a:t>Batch size: 1 sample per device (with gradient accumulation of 8)</a:t>
            </a:r>
          </a:p>
          <a:p>
            <a:r>
              <a:rPr lang="en-US" dirty="0"/>
              <a:t>Epochs: 1</a:t>
            </a:r>
          </a:p>
          <a:p>
            <a:r>
              <a:rPr lang="en-US" dirty="0"/>
              <a:t>Learning rate: 2e-4</a:t>
            </a:r>
          </a:p>
          <a:p>
            <a:r>
              <a:rPr lang="en-US" dirty="0"/>
              <a:t>Mixed precision: Enabled (fp16=True)</a:t>
            </a:r>
          </a:p>
          <a:p>
            <a:r>
              <a:rPr lang="en-US" dirty="0"/>
              <a:t>Logging every 10 steps</a:t>
            </a:r>
          </a:p>
          <a:p>
            <a:r>
              <a:rPr lang="en-US" dirty="0"/>
              <a:t>Model saved at the end of each epoch (</a:t>
            </a:r>
            <a:r>
              <a:rPr lang="en-US" dirty="0" err="1"/>
              <a:t>save_strategy</a:t>
            </a:r>
            <a:r>
              <a:rPr lang="en-US" dirty="0"/>
              <a:t>="epoch")</a:t>
            </a:r>
          </a:p>
          <a:p>
            <a:r>
              <a:rPr lang="en-US" b="1" dirty="0"/>
              <a:t>Trainer</a:t>
            </a:r>
            <a:r>
              <a:rPr lang="en-US" dirty="0"/>
              <a:t>:</a:t>
            </a:r>
          </a:p>
          <a:p>
            <a:r>
              <a:rPr lang="en-US" dirty="0" err="1"/>
              <a:t>SFTTrainer</a:t>
            </a:r>
            <a:r>
              <a:rPr lang="en-US" dirty="0"/>
              <a:t> from </a:t>
            </a:r>
            <a:r>
              <a:rPr lang="en-US" dirty="0" err="1"/>
              <a:t>trl</a:t>
            </a:r>
            <a:r>
              <a:rPr lang="en-US" dirty="0"/>
              <a:t> was used</a:t>
            </a:r>
          </a:p>
          <a:p>
            <a:r>
              <a:rPr lang="en-US" dirty="0" err="1"/>
              <a:t>LoRA</a:t>
            </a:r>
            <a:r>
              <a:rPr lang="en-US" dirty="0"/>
              <a:t> fine-tuning applied via </a:t>
            </a:r>
            <a:r>
              <a:rPr lang="en-US" dirty="0" err="1"/>
              <a:t>peft_config</a:t>
            </a:r>
            <a:endParaRPr lang="en-US" dirty="0"/>
          </a:p>
          <a:p>
            <a:r>
              <a:rPr lang="en-US" dirty="0"/>
              <a:t>Training was launched with Hugging Face’s transformers and </a:t>
            </a:r>
            <a:r>
              <a:rPr lang="en-US" dirty="0" err="1"/>
              <a:t>trl</a:t>
            </a:r>
            <a:r>
              <a:rPr lang="en-US" dirty="0"/>
              <a:t> libraries for supervised fine-tuning (SFT)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C2CA6F-515C-D768-0D18-EB4A5A87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69" y="0"/>
            <a:ext cx="5474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F90EA-B4D2-DA3D-BA2E-75422BA1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84C5E-7FAA-058E-0BB5-0A9C2A57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4C298DB6-6C14-60B1-149C-480D03DFB8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3809354" cy="537864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/>
              <a:t>7. </a:t>
            </a:r>
            <a:r>
              <a:rPr lang="en-US" dirty="0" err="1"/>
              <a:t>Evaulation</a:t>
            </a:r>
            <a:r>
              <a:rPr lang="en-US" dirty="0"/>
              <a:t> Before Fine -Tuning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CD33C-3748-FA6A-FD7F-84C9C87C0EE3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group of people in a lab&#10;&#10;AI-generated content may be incorrect.">
            <a:extLst>
              <a:ext uri="{FF2B5EF4-FFF2-40B4-BE49-F238E27FC236}">
                <a16:creationId xmlns:a16="http://schemas.microsoft.com/office/drawing/2014/main" id="{9E18338A-8F4F-4FFA-A5BD-602F2AF6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55961" y="136525"/>
            <a:ext cx="5683197" cy="3787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32FD8-354D-D9CE-30BC-646843AFEE50}"/>
              </a:ext>
            </a:extLst>
          </p:cNvPr>
          <p:cNvSpPr txBox="1"/>
          <p:nvPr/>
        </p:nvSpPr>
        <p:spPr>
          <a:xfrm>
            <a:off x="8115946" y="4323964"/>
            <a:ext cx="4707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urses.lumenlearning.com/monroecc-collegesuccesslumen/chapter/the-learning-proces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8" name="Picture 7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910110EE-9B47-39D3-34F1-0272575B3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537" y="58846"/>
            <a:ext cx="353836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0306D-4C5A-BF26-94D2-8D1C51088CA8}"/>
              </a:ext>
            </a:extLst>
          </p:cNvPr>
          <p:cNvSpPr txBox="1"/>
          <p:nvPr/>
        </p:nvSpPr>
        <p:spPr>
          <a:xfrm>
            <a:off x="510504" y="671691"/>
            <a:ext cx="31089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Data Preview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Sampled 30 rows from the dataset for baseline evaluation.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Displayed only the input (question) and output (answer) fields.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Purpose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Establish a qualitative baseline before model fine-tuning.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Helps compare model predictions pre- and post-fine-tuning.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Columns used: ["input", "output"] from the full dataset.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Random sampling ensures unbiased evaluation.</a:t>
            </a:r>
          </a:p>
        </p:txBody>
      </p:sp>
    </p:spTree>
    <p:extLst>
      <p:ext uri="{BB962C8B-B14F-4D97-AF65-F5344CB8AC3E}">
        <p14:creationId xmlns:p14="http://schemas.microsoft.com/office/powerpoint/2010/main" val="152072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99FE-26CF-CAF3-486F-72AACA7C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22D3-0059-D7C1-8EC0-CAF69AAA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B4613D63-BB44-97B6-2E03-AFA49D71E3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3809354" cy="537864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/>
              <a:t>7. Model And Fine Tuning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C3757-169F-3680-4862-7F8E97CE80E9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7B80BE-1B8D-08F4-F6CF-1797DBE8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735" y="58846"/>
            <a:ext cx="757956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060A2F-E221-890E-A130-16E3BDDBC904}"/>
              </a:ext>
            </a:extLst>
          </p:cNvPr>
          <p:cNvSpPr txBox="1"/>
          <p:nvPr/>
        </p:nvSpPr>
        <p:spPr>
          <a:xfrm>
            <a:off x="0" y="663796"/>
            <a:ext cx="434573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We used </a:t>
            </a:r>
            <a:r>
              <a:rPr lang="en-US" sz="1600" b="1" dirty="0"/>
              <a:t>TinyLlama-1.1B-Chat-v1.0</a:t>
            </a:r>
            <a:r>
              <a:rPr lang="en-US" sz="1600" dirty="0"/>
              <a:t>, a small but capable open-weight language model, as our base.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Model Name</a:t>
            </a:r>
            <a:r>
              <a:rPr lang="en-US" sz="1600" dirty="0"/>
              <a:t>: </a:t>
            </a:r>
            <a:r>
              <a:rPr lang="en-US" sz="1600" dirty="0" err="1"/>
              <a:t>TinyLlama</a:t>
            </a:r>
            <a:r>
              <a:rPr lang="en-US" sz="1600" dirty="0"/>
              <a:t>/TinyLlama-1.1B-Chat-v1.0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Training Method</a:t>
            </a:r>
            <a:r>
              <a:rPr lang="en-US" sz="1600" dirty="0"/>
              <a:t>: Supervised fine-tuning using the </a:t>
            </a:r>
            <a:r>
              <a:rPr lang="en-US" sz="1600" dirty="0" err="1"/>
              <a:t>SFTTrainer</a:t>
            </a:r>
            <a:r>
              <a:rPr lang="en-US" sz="1600" dirty="0"/>
              <a:t> class from TRL (Transformer Reinforcement Learning library).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Parameter-Efficient Fine-Tuning (PEFT)</a:t>
            </a:r>
            <a:r>
              <a:rPr lang="en-US" sz="16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We applied Low-Rank Adaptation (</a:t>
            </a:r>
            <a:r>
              <a:rPr lang="en-US" sz="1600" dirty="0" err="1"/>
              <a:t>LoRA</a:t>
            </a:r>
            <a:r>
              <a:rPr lang="en-US" sz="1600" dirty="0"/>
              <a:t>) to fine-tune the model on domain-specific Q&amp;A pairs from the medical field, avoiding full model updates and improving training efficiency.</a:t>
            </a:r>
          </a:p>
          <a:p>
            <a:pPr>
              <a:buNone/>
            </a:pPr>
            <a:br>
              <a:rPr lang="en-US" sz="1600" dirty="0"/>
            </a:br>
            <a:endParaRPr lang="en-US" sz="1600" dirty="0"/>
          </a:p>
          <a:p>
            <a:pPr>
              <a:buNone/>
            </a:pPr>
            <a:r>
              <a:rPr lang="en-US" sz="1600" dirty="0"/>
              <a:t>Key settings used: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Batch size: 1 (with gradient accumulation of 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Learning rate: 2e-4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Epochs: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Mixed precision: fp16 enabled</a:t>
            </a:r>
          </a:p>
          <a:p>
            <a:pPr>
              <a:buNone/>
            </a:pP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The goal was to evaluate how fine-tuning improves model performance on targeted health-related queries.</a:t>
            </a:r>
          </a:p>
        </p:txBody>
      </p:sp>
    </p:spTree>
    <p:extLst>
      <p:ext uri="{BB962C8B-B14F-4D97-AF65-F5344CB8AC3E}">
        <p14:creationId xmlns:p14="http://schemas.microsoft.com/office/powerpoint/2010/main" val="1028245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83C77-31CE-FA89-B709-A91A3B0C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F6991-16B1-BCEB-DFE0-DCFA8E0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B6AF9961-D26C-3261-6DEE-375144F1EC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8. Start Fine - Tuning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D24A4-5A20-080D-0738-8FDA48796E2B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63B842-4C2C-7016-FF58-812B61E0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83" y="-11624"/>
            <a:ext cx="36241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FE1F7-6C61-139B-9452-CCDD13CAF72E}"/>
              </a:ext>
            </a:extLst>
          </p:cNvPr>
          <p:cNvSpPr txBox="1"/>
          <p:nvPr/>
        </p:nvSpPr>
        <p:spPr>
          <a:xfrm>
            <a:off x="397701" y="790875"/>
            <a:ext cx="60985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We fine-tuned TinyLlama-1.1B-Chat using </a:t>
            </a:r>
            <a:r>
              <a:rPr lang="en-US" dirty="0" err="1"/>
              <a:t>LoRA</a:t>
            </a:r>
            <a:r>
              <a:rPr lang="en-US" dirty="0"/>
              <a:t> for 1 full epoch across 1,149 steps.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Training Observations: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Initial loss: </a:t>
            </a:r>
            <a:r>
              <a:rPr lang="en-US" b="1" dirty="0"/>
              <a:t>6.75</a:t>
            </a:r>
            <a:r>
              <a:rPr lang="en-US" dirty="0"/>
              <a:t> at step 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Final loss: </a:t>
            </a:r>
            <a:r>
              <a:rPr lang="en-US" b="1" dirty="0"/>
              <a:t>~3.64</a:t>
            </a:r>
            <a:r>
              <a:rPr lang="en-US" dirty="0"/>
              <a:t> at step 280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Loss showed a </a:t>
            </a:r>
            <a:r>
              <a:rPr lang="en-US" b="1" dirty="0"/>
              <a:t>consistent downward trend</a:t>
            </a:r>
            <a:r>
              <a:rPr lang="en-US" dirty="0"/>
              <a:t>, confirming learning during fine-tuning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This suggests that the model successfully adapted to the domain-specific dataset (e.g., medical QA), with substantial improvement in minimizing error.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🔍 Next, we compare output quality before and after fine-tuning to assess real-world effectiveness. </a:t>
            </a:r>
          </a:p>
        </p:txBody>
      </p:sp>
    </p:spTree>
    <p:extLst>
      <p:ext uri="{BB962C8B-B14F-4D97-AF65-F5344CB8AC3E}">
        <p14:creationId xmlns:p14="http://schemas.microsoft.com/office/powerpoint/2010/main" val="236821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D43AA-D073-28D5-4C31-5BA5AFFC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A54A-1203-9522-903B-4C4EC71C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E7F49229-03A6-802F-CCFB-6ED3F9FD55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10. Save Fine Tuned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E9320-9C42-E37A-3E62-1FB3592BAE2C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327BB1E5-5270-8FFD-736A-D825BB7F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06" y="1114138"/>
            <a:ext cx="5846693" cy="4562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20C82-A790-942D-051A-F9DFDC64A3FF}"/>
              </a:ext>
            </a:extLst>
          </p:cNvPr>
          <p:cNvSpPr txBox="1"/>
          <p:nvPr/>
        </p:nvSpPr>
        <p:spPr>
          <a:xfrm>
            <a:off x="0" y="557253"/>
            <a:ext cx="616057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After saving the fine-tuned </a:t>
            </a:r>
            <a:r>
              <a:rPr lang="en-US" dirty="0" err="1"/>
              <a:t>TinyLlama</a:t>
            </a:r>
            <a:r>
              <a:rPr lang="en-US" dirty="0"/>
              <a:t> model, we compared its performance against the original base model using a batch of evaluation questions.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Evaluation Setup: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Base model: </a:t>
            </a:r>
            <a:r>
              <a:rPr lang="en-US" dirty="0" err="1"/>
              <a:t>TinyLlama</a:t>
            </a:r>
            <a:r>
              <a:rPr lang="en-US" dirty="0"/>
              <a:t>/TinyLlama-1.1B-Chat-v1.0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Fine-tuned model: ./</a:t>
            </a:r>
            <a:r>
              <a:rPr lang="en-US" dirty="0" err="1"/>
              <a:t>tinyllama</a:t>
            </a:r>
            <a:r>
              <a:rPr lang="en-US" dirty="0"/>
              <a:t>-finetuned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Input: 2,297 evaluation questions from </a:t>
            </a:r>
            <a:r>
              <a:rPr lang="en-US" dirty="0" err="1"/>
              <a:t>eval_subset</a:t>
            </a:r>
            <a:r>
              <a:rPr lang="en-US" dirty="0"/>
              <a:t>["input"]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Result: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Added two new columns to the </a:t>
            </a:r>
            <a:r>
              <a:rPr lang="en-US" dirty="0" err="1"/>
              <a:t>DataFrame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Pretrained_Output</a:t>
            </a:r>
            <a:r>
              <a:rPr lang="en-US" dirty="0"/>
              <a:t> (base model)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Finetuned_Output</a:t>
            </a:r>
            <a:r>
              <a:rPr lang="en-US" dirty="0"/>
              <a:t> (fine-tuned model)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Ready for qualitative or metric-based comparison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Next Step (optional):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Visualize improvements via BLEU / ROUGE / Accuracy metrics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Show side-by-side example answers for qualitative comparison</a:t>
            </a:r>
          </a:p>
        </p:txBody>
      </p:sp>
    </p:spTree>
    <p:extLst>
      <p:ext uri="{BB962C8B-B14F-4D97-AF65-F5344CB8AC3E}">
        <p14:creationId xmlns:p14="http://schemas.microsoft.com/office/powerpoint/2010/main" val="420930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F5A9-5058-7273-6744-4910644F6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DBCB2-FFBC-A7EA-540B-57EC2776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C1602-1BCB-0008-27F8-211FE6043D2E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close-up of a paper&#10;&#10;AI-generated content may be incorrect.">
            <a:extLst>
              <a:ext uri="{FF2B5EF4-FFF2-40B4-BE49-F238E27FC236}">
                <a16:creationId xmlns:a16="http://schemas.microsoft.com/office/drawing/2014/main" id="{BCB13413-CADB-91AC-8C52-CFD45A692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88" y="0"/>
            <a:ext cx="4543036" cy="6732068"/>
          </a:xfrm>
          <a:prstGeom prst="rect">
            <a:avLst/>
          </a:prstGeom>
        </p:spPr>
      </p:pic>
      <p:pic>
        <p:nvPicPr>
          <p:cNvPr id="14" name="Picture 13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FCDEEB67-896B-73A0-D78B-1D0E6A34B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283" y="0"/>
            <a:ext cx="4820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7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65FCB-88CB-66CF-FCC5-4CB19B949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FA312-1067-F23C-15BA-0FBDDF7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F6319056-5EBD-D5FC-BE1F-CB01C17959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12. Evaluation </a:t>
            </a:r>
            <a:r>
              <a:rPr lang="en-US" dirty="0" err="1"/>
              <a:t>Meterics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8854B-F911-146D-A76F-00B3E84B9C64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2C917617-FFBA-1B23-8F94-8C56500A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89" y="0"/>
            <a:ext cx="46622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4439775-B7FF-67FF-15E4-35CC5857C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519347"/>
              </p:ext>
            </p:extLst>
          </p:nvPr>
        </p:nvGraphicFramePr>
        <p:xfrm>
          <a:off x="517900" y="1118609"/>
          <a:ext cx="5578100" cy="2103120"/>
        </p:xfrm>
        <a:graphic>
          <a:graphicData uri="http://schemas.openxmlformats.org/drawingml/2006/table">
            <a:tbl>
              <a:tblPr/>
              <a:tblGrid>
                <a:gridCol w="1394525">
                  <a:extLst>
                    <a:ext uri="{9D8B030D-6E8A-4147-A177-3AD203B41FA5}">
                      <a16:colId xmlns:a16="http://schemas.microsoft.com/office/drawing/2014/main" val="1581167023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894820848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2431743738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142492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80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806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189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0.0560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24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0.0568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04269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C7267FA-A174-DF38-E88E-CA5795A7C67C}"/>
              </a:ext>
            </a:extLst>
          </p:cNvPr>
          <p:cNvSpPr txBox="1"/>
          <p:nvPr/>
        </p:nvSpPr>
        <p:spPr>
          <a:xfrm>
            <a:off x="463712" y="3479293"/>
            <a:ext cx="60985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.Since the </a:t>
            </a:r>
            <a:r>
              <a:rPr lang="en-US" dirty="0" err="1"/>
              <a:t>Colab</a:t>
            </a:r>
            <a:r>
              <a:rPr lang="en-US" dirty="0"/>
              <a:t> was crashing with more datasets or gradients computation or bigger model, with an out of memory I had to stick with the setup and fine tuning made it worse.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could be due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Overfitting (especially if the finetuning dataset was small or not diverse),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Low-quality training data,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Too few epochs or bad hyperparameters,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 needing better prompt formatting/structure during generation.</a:t>
            </a:r>
          </a:p>
        </p:txBody>
      </p:sp>
    </p:spTree>
    <p:extLst>
      <p:ext uri="{BB962C8B-B14F-4D97-AF65-F5344CB8AC3E}">
        <p14:creationId xmlns:p14="http://schemas.microsoft.com/office/powerpoint/2010/main" val="318747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227AE-DF65-DB08-8339-E026DED4A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118AA-5037-180A-F7CF-3C995B3B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6766E3B1-8119-AD15-B77B-6361D73F31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12. Evaluation </a:t>
            </a:r>
            <a:r>
              <a:rPr lang="en-US" dirty="0" err="1"/>
              <a:t>Meterics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25CF5-7D17-AEBC-ACA6-92D5B1F5CDD7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49D1A6D-E0EC-EE8A-5736-AB167240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89" y="0"/>
            <a:ext cx="46622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58D384-C15A-1091-D4CA-D8C27B61E856}"/>
              </a:ext>
            </a:extLst>
          </p:cNvPr>
          <p:cNvGraphicFramePr>
            <a:graphicFrameLocks noGrp="1"/>
          </p:cNvGraphicFramePr>
          <p:nvPr/>
        </p:nvGraphicFramePr>
        <p:xfrm>
          <a:off x="517900" y="1118609"/>
          <a:ext cx="5578100" cy="2103120"/>
        </p:xfrm>
        <a:graphic>
          <a:graphicData uri="http://schemas.openxmlformats.org/drawingml/2006/table">
            <a:tbl>
              <a:tblPr/>
              <a:tblGrid>
                <a:gridCol w="1394525">
                  <a:extLst>
                    <a:ext uri="{9D8B030D-6E8A-4147-A177-3AD203B41FA5}">
                      <a16:colId xmlns:a16="http://schemas.microsoft.com/office/drawing/2014/main" val="1581167023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894820848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2431743738"/>
                    </a:ext>
                  </a:extLst>
                </a:gridCol>
                <a:gridCol w="1394525">
                  <a:extLst>
                    <a:ext uri="{9D8B030D-6E8A-4147-A177-3AD203B41FA5}">
                      <a16:colId xmlns:a16="http://schemas.microsoft.com/office/drawing/2014/main" val="142492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80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806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189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0.0560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24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0.0568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🔻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04269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D06C76D-74CA-0BAE-8A17-8EFE4B099584}"/>
              </a:ext>
            </a:extLst>
          </p:cNvPr>
          <p:cNvSpPr txBox="1"/>
          <p:nvPr/>
        </p:nvSpPr>
        <p:spPr>
          <a:xfrm>
            <a:off x="463712" y="3479293"/>
            <a:ext cx="60985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could be due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Overfitting (especially if the finetuning dataset was small or not diverse),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Low-quality training data,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Too few epochs or bad hyperparameters,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 needing better prompt formatting/structure during generation.</a:t>
            </a:r>
          </a:p>
        </p:txBody>
      </p:sp>
    </p:spTree>
    <p:extLst>
      <p:ext uri="{BB962C8B-B14F-4D97-AF65-F5344CB8AC3E}">
        <p14:creationId xmlns:p14="http://schemas.microsoft.com/office/powerpoint/2010/main" val="339827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84CA0-BF47-9815-9D92-F157AE0C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94A41-5E71-F8A6-CEBC-0A66AAC2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2998A724-22E7-E318-F63D-8EFACF4BDE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13. Tuning Hyper parameters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26A2B-1BB9-BC8E-DF61-A74206A885E1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232E85-0F38-F923-D245-9177D13CEF5A}"/>
              </a:ext>
            </a:extLst>
          </p:cNvPr>
          <p:cNvSpPr txBox="1"/>
          <p:nvPr/>
        </p:nvSpPr>
        <p:spPr>
          <a:xfrm>
            <a:off x="-2582" y="1417592"/>
            <a:ext cx="6098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Lowered the learning rate to </a:t>
            </a:r>
            <a:r>
              <a:rPr lang="en-US" b="1" dirty="0"/>
              <a:t>5e-5</a:t>
            </a:r>
            <a:r>
              <a:rPr lang="en-US" dirty="0"/>
              <a:t> for more stable gradient updates</a:t>
            </a:r>
          </a:p>
          <a:p>
            <a:r>
              <a:rPr lang="en-US" dirty="0"/>
              <a:t>Increased training samples from </a:t>
            </a:r>
            <a:r>
              <a:rPr lang="en-US" b="1" dirty="0"/>
              <a:t>500 → 5000</a:t>
            </a:r>
            <a:r>
              <a:rPr lang="en-US" dirty="0"/>
              <a:t> to reduce overfitting and improve generalization</a:t>
            </a:r>
          </a:p>
          <a:p>
            <a:r>
              <a:rPr lang="en-US" dirty="0"/>
              <a:t>Model trained using </a:t>
            </a:r>
            <a:r>
              <a:rPr lang="en-US" b="1" dirty="0"/>
              <a:t>gradient accumulation (8 steps)</a:t>
            </a:r>
            <a:r>
              <a:rPr lang="en-US" dirty="0"/>
              <a:t> and </a:t>
            </a:r>
            <a:r>
              <a:rPr lang="en-US" b="1" dirty="0"/>
              <a:t>batch size = 1</a:t>
            </a:r>
            <a:r>
              <a:rPr lang="en-US" dirty="0"/>
              <a:t> due to GPU constraints</a:t>
            </a:r>
          </a:p>
        </p:txBody>
      </p:sp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19CF9C5F-6E19-993D-FB3A-13FC0D6C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900" y="136525"/>
            <a:ext cx="5578100" cy="4911890"/>
          </a:xfrm>
          <a:prstGeom prst="rect">
            <a:avLst/>
          </a:prstGeom>
        </p:spPr>
      </p:pic>
      <p:pic>
        <p:nvPicPr>
          <p:cNvPr id="7" name="Picture 6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E5FC0E68-0B2B-DA77-A80B-2FDD2636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486" y="5257800"/>
            <a:ext cx="4913801" cy="144984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497B95-8E41-115C-5045-305711DF0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616098"/>
              </p:ext>
            </p:extLst>
          </p:nvPr>
        </p:nvGraphicFramePr>
        <p:xfrm>
          <a:off x="266700" y="3494868"/>
          <a:ext cx="5775700" cy="2377440"/>
        </p:xfrm>
        <a:graphic>
          <a:graphicData uri="http://schemas.openxmlformats.org/drawingml/2006/table">
            <a:tbl>
              <a:tblPr/>
              <a:tblGrid>
                <a:gridCol w="1443925">
                  <a:extLst>
                    <a:ext uri="{9D8B030D-6E8A-4147-A177-3AD203B41FA5}">
                      <a16:colId xmlns:a16="http://schemas.microsoft.com/office/drawing/2014/main" val="631215066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2113193724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4220389702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1284674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485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1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5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0.0618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9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64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89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83D237B-5C8E-4573-85F9-91EC63F3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7B6AD-72F2-3DF4-0D3A-CE2635B55EA1}"/>
              </a:ext>
            </a:extLst>
          </p:cNvPr>
          <p:cNvSpPr txBox="1"/>
          <p:nvPr/>
        </p:nvSpPr>
        <p:spPr>
          <a:xfrm>
            <a:off x="5498276" y="606443"/>
            <a:ext cx="65789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SUMMARY</a:t>
            </a:r>
          </a:p>
          <a:p>
            <a:endParaRPr lang="en-US" dirty="0"/>
          </a:p>
          <a:p>
            <a:r>
              <a:rPr lang="en-US" dirty="0"/>
              <a:t>In this project, we fine-tuned the </a:t>
            </a:r>
            <a:r>
              <a:rPr lang="en-US" b="1" dirty="0" err="1"/>
              <a:t>TinyLlama</a:t>
            </a:r>
            <a:r>
              <a:rPr lang="en-US" b="1" dirty="0"/>
              <a:t>/TinyLlama-1.1B-Chat-v1.0</a:t>
            </a:r>
            <a:r>
              <a:rPr lang="en-US" dirty="0"/>
              <a:t> model using the </a:t>
            </a:r>
            <a:r>
              <a:rPr lang="en-US" b="1" dirty="0"/>
              <a:t>Parameter-Efficient Fine-Tuning (PEFT)</a:t>
            </a:r>
            <a:r>
              <a:rPr lang="en-US" dirty="0"/>
              <a:t> approach with </a:t>
            </a:r>
            <a:r>
              <a:rPr lang="en-US" b="1" dirty="0" err="1"/>
              <a:t>LoRA</a:t>
            </a:r>
            <a:r>
              <a:rPr lang="en-US" b="1" dirty="0"/>
              <a:t> (Low-Rank Adaptation)</a:t>
            </a:r>
            <a:r>
              <a:rPr lang="en-US" dirty="0"/>
              <a:t>. Our dataset consisted of over </a:t>
            </a:r>
            <a:r>
              <a:rPr lang="en-US" b="1" dirty="0"/>
              <a:t>16,000 medically relevant question-answer pairs</a:t>
            </a:r>
            <a:r>
              <a:rPr lang="en-US" dirty="0"/>
              <a:t> derived from the </a:t>
            </a:r>
            <a:r>
              <a:rPr lang="en-US" dirty="0" err="1"/>
              <a:t>MedQuAD</a:t>
            </a:r>
            <a:r>
              <a:rPr lang="en-US" dirty="0"/>
              <a:t> corpus.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To optimize training time and GPU usage, we used PEFT to adjust only a small subset of the model’s parameters, rather than full fine-tuning. The goal was to improve response quality on domain-specific medical questions while keeping training efficient and accessible on modest hardware.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Picture Placeholder 23" descr="A close-up of a stethoscope">
            <a:extLst>
              <a:ext uri="{FF2B5EF4-FFF2-40B4-BE49-F238E27FC236}">
                <a16:creationId xmlns:a16="http://schemas.microsoft.com/office/drawing/2014/main" id="{B3D3F991-CC4B-6035-0409-CC5788AEAB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794" y="606443"/>
            <a:ext cx="5269479" cy="5121275"/>
          </a:xfrm>
        </p:spPr>
      </p:pic>
    </p:spTree>
    <p:extLst>
      <p:ext uri="{BB962C8B-B14F-4D97-AF65-F5344CB8AC3E}">
        <p14:creationId xmlns:p14="http://schemas.microsoft.com/office/powerpoint/2010/main" val="1619313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F3A8-609E-8273-311C-818C2D311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6C42A-826E-C1B5-02A5-9ED81CF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3C78DCBB-55D3-84A4-8B8A-563F49A25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13. Tuning Hyper parameters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4A98D-B3A5-BC00-E127-776DD80B6E00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E8508-308F-4262-A510-189EBD6F9994}"/>
              </a:ext>
            </a:extLst>
          </p:cNvPr>
          <p:cNvSpPr txBox="1"/>
          <p:nvPr/>
        </p:nvSpPr>
        <p:spPr>
          <a:xfrm>
            <a:off x="-2582" y="141759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Increased training samples from </a:t>
            </a:r>
            <a:r>
              <a:rPr lang="en-US" b="1" dirty="0"/>
              <a:t>5000 → 10000</a:t>
            </a:r>
            <a:r>
              <a:rPr lang="en-US" dirty="0"/>
              <a:t> to reduce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DB0E059-9F94-0D8A-4BD7-4B262E851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34291"/>
              </p:ext>
            </p:extLst>
          </p:nvPr>
        </p:nvGraphicFramePr>
        <p:xfrm>
          <a:off x="266700" y="3494868"/>
          <a:ext cx="5775700" cy="1828800"/>
        </p:xfrm>
        <a:graphic>
          <a:graphicData uri="http://schemas.openxmlformats.org/drawingml/2006/table">
            <a:tbl>
              <a:tblPr/>
              <a:tblGrid>
                <a:gridCol w="1443925">
                  <a:extLst>
                    <a:ext uri="{9D8B030D-6E8A-4147-A177-3AD203B41FA5}">
                      <a16:colId xmlns:a16="http://schemas.microsoft.com/office/drawing/2014/main" val="631215066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2113193724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4220389702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1284674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485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1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5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9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64408"/>
                  </a:ext>
                </a:extLst>
              </a:tr>
            </a:tbl>
          </a:graphicData>
        </a:graphic>
      </p:graphicFrame>
      <p:pic>
        <p:nvPicPr>
          <p:cNvPr id="5" name="Picture 4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DEC33BB8-6A16-BCFD-9626-267FA3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00" y="1791553"/>
            <a:ext cx="5689110" cy="356054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EB5E20-43D1-CD2F-DA43-BE94D5D71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51848"/>
              </p:ext>
            </p:extLst>
          </p:nvPr>
        </p:nvGraphicFramePr>
        <p:xfrm>
          <a:off x="594161" y="2245946"/>
          <a:ext cx="5023780" cy="2651760"/>
        </p:xfrm>
        <a:graphic>
          <a:graphicData uri="http://schemas.openxmlformats.org/drawingml/2006/table">
            <a:tbl>
              <a:tblPr/>
              <a:tblGrid>
                <a:gridCol w="1255945">
                  <a:extLst>
                    <a:ext uri="{9D8B030D-6E8A-4147-A177-3AD203B41FA5}">
                      <a16:colId xmlns:a16="http://schemas.microsoft.com/office/drawing/2014/main" val="2515089660"/>
                    </a:ext>
                  </a:extLst>
                </a:gridCol>
                <a:gridCol w="1255945">
                  <a:extLst>
                    <a:ext uri="{9D8B030D-6E8A-4147-A177-3AD203B41FA5}">
                      <a16:colId xmlns:a16="http://schemas.microsoft.com/office/drawing/2014/main" val="3800016074"/>
                    </a:ext>
                  </a:extLst>
                </a:gridCol>
                <a:gridCol w="1255945">
                  <a:extLst>
                    <a:ext uri="{9D8B030D-6E8A-4147-A177-3AD203B41FA5}">
                      <a16:colId xmlns:a16="http://schemas.microsoft.com/office/drawing/2014/main" val="1848031680"/>
                    </a:ext>
                  </a:extLst>
                </a:gridCol>
                <a:gridCol w="1255945">
                  <a:extLst>
                    <a:ext uri="{9D8B030D-6E8A-4147-A177-3AD203B41FA5}">
                      <a16:colId xmlns:a16="http://schemas.microsoft.com/office/drawing/2014/main" val="30208616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609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259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593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0.0618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47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96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44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EB8FE-4D2D-60B3-A7B4-463C6CC3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EF48-9E52-B798-1A89-DCBF9D5D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86D85CAD-DDB7-8267-3EBC-FFB6EF3B6C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13. Tuning Hyper parameters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37ACE-7FF6-C13C-2E3B-5FFFBA42CF6E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3310E-1D8F-49CF-6850-EBE7DBE3210C}"/>
              </a:ext>
            </a:extLst>
          </p:cNvPr>
          <p:cNvSpPr txBox="1"/>
          <p:nvPr/>
        </p:nvSpPr>
        <p:spPr>
          <a:xfrm>
            <a:off x="-2582" y="1417592"/>
            <a:ext cx="6098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Increased the learning rate to 0</a:t>
            </a:r>
            <a:r>
              <a:rPr lang="en-US" b="1" dirty="0"/>
              <a:t>.001</a:t>
            </a:r>
            <a:r>
              <a:rPr lang="en-US" dirty="0"/>
              <a:t> for more stable gradient updates</a:t>
            </a:r>
          </a:p>
          <a:p>
            <a:r>
              <a:rPr lang="en-US" dirty="0"/>
              <a:t>Increased training samples from </a:t>
            </a:r>
            <a:r>
              <a:rPr lang="en-US" b="1" dirty="0"/>
              <a:t>1000 → all </a:t>
            </a:r>
            <a:r>
              <a:rPr lang="en-US" dirty="0"/>
              <a:t> 16404 to reduce overfitting and improve generalization</a:t>
            </a:r>
          </a:p>
          <a:p>
            <a:r>
              <a:rPr lang="en-US" dirty="0"/>
              <a:t>Model trained using </a:t>
            </a:r>
            <a:r>
              <a:rPr lang="en-US" b="1" dirty="0"/>
              <a:t>gradient accumulation (8 steps)</a:t>
            </a:r>
            <a:r>
              <a:rPr lang="en-US" dirty="0"/>
              <a:t> and </a:t>
            </a:r>
            <a:r>
              <a:rPr lang="en-US" b="1" dirty="0"/>
              <a:t>batch size = 1</a:t>
            </a:r>
            <a:r>
              <a:rPr lang="en-US" dirty="0"/>
              <a:t> due to GPU constraints</a:t>
            </a:r>
          </a:p>
          <a:p>
            <a:endParaRPr lang="en-US" dirty="0"/>
          </a:p>
          <a:p>
            <a:r>
              <a:rPr lang="en-US" dirty="0"/>
              <a:t>Still Under performing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B69B904-42AE-5430-29DA-F7C9EA0ED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47833"/>
              </p:ext>
            </p:extLst>
          </p:nvPr>
        </p:nvGraphicFramePr>
        <p:xfrm>
          <a:off x="158859" y="3752775"/>
          <a:ext cx="5775700" cy="2926080"/>
        </p:xfrm>
        <a:graphic>
          <a:graphicData uri="http://schemas.openxmlformats.org/drawingml/2006/table">
            <a:tbl>
              <a:tblPr/>
              <a:tblGrid>
                <a:gridCol w="1443925">
                  <a:extLst>
                    <a:ext uri="{9D8B030D-6E8A-4147-A177-3AD203B41FA5}">
                      <a16:colId xmlns:a16="http://schemas.microsoft.com/office/drawing/2014/main" val="631215066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2113193724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4220389702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1284674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485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1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5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0.0734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9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ROUGE-</a:t>
                      </a:r>
                      <a:r>
                        <a:rPr lang="en-US" b="1" dirty="0" err="1"/>
                        <a:t>Lsum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0.0751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↓ Slightly Worse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64408"/>
                  </a:ext>
                </a:extLst>
              </a:tr>
            </a:tbl>
          </a:graphicData>
        </a:graphic>
      </p:graphicFrame>
      <p:pic>
        <p:nvPicPr>
          <p:cNvPr id="5" name="Picture 4" descr="A computer screen shot of a program&#10;&#10;AI-generated content may be incorrect.">
            <a:extLst>
              <a:ext uri="{FF2B5EF4-FFF2-40B4-BE49-F238E27FC236}">
                <a16:creationId xmlns:a16="http://schemas.microsoft.com/office/drawing/2014/main" id="{FB0A888A-40D1-9C64-2F9B-ED0BE6D49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0" y="150355"/>
            <a:ext cx="5549900" cy="4173672"/>
          </a:xfrm>
          <a:prstGeom prst="rect">
            <a:avLst/>
          </a:prstGeom>
        </p:spPr>
      </p:pic>
      <p:pic>
        <p:nvPicPr>
          <p:cNvPr id="9" name="Picture 8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09D85E25-2440-6BB3-A858-417FE8782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0" y="4382532"/>
            <a:ext cx="5549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C369-1E0E-630D-7BAA-7222407B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C9109-72C8-AE4F-F8B7-8C71D7D3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27DAD08B-A7BB-C3AD-3516-914776AE24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" y="125932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13. Tuning Hyper parameters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74DDE-5DBF-3088-8511-9E74BA079C0F}"/>
              </a:ext>
            </a:extLst>
          </p:cNvPr>
          <p:cNvSpPr txBox="1"/>
          <p:nvPr/>
        </p:nvSpPr>
        <p:spPr>
          <a:xfrm>
            <a:off x="672353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42330-6390-E220-529C-D63C41E54CBF}"/>
              </a:ext>
            </a:extLst>
          </p:cNvPr>
          <p:cNvSpPr txBox="1"/>
          <p:nvPr/>
        </p:nvSpPr>
        <p:spPr>
          <a:xfrm>
            <a:off x="158859" y="796520"/>
            <a:ext cx="60985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Increased the number of training epochs to 5</a:t>
            </a:r>
          </a:p>
          <a:p>
            <a:r>
              <a:rPr lang="en-US" dirty="0"/>
              <a:t>Increased the learning rate to 0</a:t>
            </a:r>
            <a:r>
              <a:rPr lang="en-US" b="1" dirty="0"/>
              <a:t>.005</a:t>
            </a:r>
            <a:r>
              <a:rPr lang="en-US" dirty="0"/>
              <a:t> for more stable gradient updates</a:t>
            </a:r>
          </a:p>
          <a:p>
            <a:r>
              <a:rPr lang="en-US" dirty="0"/>
              <a:t>Increased training samples from </a:t>
            </a:r>
            <a:r>
              <a:rPr lang="en-US" b="1" dirty="0"/>
              <a:t>1000 → all </a:t>
            </a:r>
            <a:r>
              <a:rPr lang="en-US" dirty="0"/>
              <a:t> 16404 to reduce overfitting and improve generalization</a:t>
            </a:r>
          </a:p>
          <a:p>
            <a:r>
              <a:rPr lang="en-US" dirty="0"/>
              <a:t>Model trained using </a:t>
            </a:r>
            <a:r>
              <a:rPr lang="en-US" b="1" dirty="0"/>
              <a:t>gradient accumulation (8 steps)</a:t>
            </a:r>
            <a:r>
              <a:rPr lang="en-US" dirty="0"/>
              <a:t> and </a:t>
            </a:r>
            <a:r>
              <a:rPr lang="en-US" b="1" dirty="0"/>
              <a:t>batch size = 1</a:t>
            </a:r>
            <a:r>
              <a:rPr lang="en-US" dirty="0"/>
              <a:t> due to GPU constraints</a:t>
            </a:r>
          </a:p>
          <a:p>
            <a:endParaRPr lang="en-US" dirty="0"/>
          </a:p>
          <a:p>
            <a:r>
              <a:rPr lang="en-US" dirty="0"/>
              <a:t>The solution </a:t>
            </a:r>
            <a:r>
              <a:rPr lang="en-US" dirty="0" err="1"/>
              <a:t>divereged</a:t>
            </a:r>
            <a:r>
              <a:rPr lang="en-US" dirty="0"/>
              <a:t> around 5200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7C14421-C954-1CD1-B872-9276BEB71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809190"/>
              </p:ext>
            </p:extLst>
          </p:nvPr>
        </p:nvGraphicFramePr>
        <p:xfrm>
          <a:off x="158859" y="3752775"/>
          <a:ext cx="5775700" cy="1828800"/>
        </p:xfrm>
        <a:graphic>
          <a:graphicData uri="http://schemas.openxmlformats.org/drawingml/2006/table">
            <a:tbl>
              <a:tblPr/>
              <a:tblGrid>
                <a:gridCol w="1443925">
                  <a:extLst>
                    <a:ext uri="{9D8B030D-6E8A-4147-A177-3AD203B41FA5}">
                      <a16:colId xmlns:a16="http://schemas.microsoft.com/office/drawing/2014/main" val="631215066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2113193724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4220389702"/>
                    </a:ext>
                  </a:extLst>
                </a:gridCol>
                <a:gridCol w="1443925">
                  <a:extLst>
                    <a:ext uri="{9D8B030D-6E8A-4147-A177-3AD203B41FA5}">
                      <a16:colId xmlns:a16="http://schemas.microsoft.com/office/drawing/2014/main" val="1284674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485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1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5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9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64408"/>
                  </a:ext>
                </a:extLst>
              </a:tr>
            </a:tbl>
          </a:graphicData>
        </a:graphic>
      </p:graphicFrame>
      <p:pic>
        <p:nvPicPr>
          <p:cNvPr id="9" name="Picture 8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081822BF-3BE7-B0E7-7A94-996E9F587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65" y="4319151"/>
            <a:ext cx="4880935" cy="2489200"/>
          </a:xfrm>
          <a:prstGeom prst="rect">
            <a:avLst/>
          </a:prstGeom>
        </p:spPr>
      </p:pic>
      <p:pic>
        <p:nvPicPr>
          <p:cNvPr id="8" name="Picture 7" descr="A computer screen shot of a program&#10;&#10;AI-generated content may be incorrect.">
            <a:extLst>
              <a:ext uri="{FF2B5EF4-FFF2-40B4-BE49-F238E27FC236}">
                <a16:creationId xmlns:a16="http://schemas.microsoft.com/office/drawing/2014/main" id="{FB8E977E-2B02-9BD2-2538-999AF1C0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245" y="-6792"/>
            <a:ext cx="4112755" cy="4325943"/>
          </a:xfrm>
          <a:prstGeom prst="rect">
            <a:avLst/>
          </a:prstGeom>
        </p:spPr>
      </p:pic>
      <p:pic>
        <p:nvPicPr>
          <p:cNvPr id="13" name="Picture 1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2C80D61-E2C7-3160-9E54-E53D6ECC3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93" y="-6792"/>
            <a:ext cx="263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3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9693FED-5AD3-F670-CBA3-EBC84540F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8536"/>
              </p:ext>
            </p:extLst>
          </p:nvPr>
        </p:nvGraphicFramePr>
        <p:xfrm>
          <a:off x="1091962" y="1825626"/>
          <a:ext cx="10008076" cy="4351336"/>
        </p:xfrm>
        <a:graphic>
          <a:graphicData uri="http://schemas.openxmlformats.org/drawingml/2006/table">
            <a:tbl>
              <a:tblPr/>
              <a:tblGrid>
                <a:gridCol w="2502019">
                  <a:extLst>
                    <a:ext uri="{9D8B030D-6E8A-4147-A177-3AD203B41FA5}">
                      <a16:colId xmlns:a16="http://schemas.microsoft.com/office/drawing/2014/main" val="1640843314"/>
                    </a:ext>
                  </a:extLst>
                </a:gridCol>
                <a:gridCol w="2502019">
                  <a:extLst>
                    <a:ext uri="{9D8B030D-6E8A-4147-A177-3AD203B41FA5}">
                      <a16:colId xmlns:a16="http://schemas.microsoft.com/office/drawing/2014/main" val="2254567547"/>
                    </a:ext>
                  </a:extLst>
                </a:gridCol>
                <a:gridCol w="2502019">
                  <a:extLst>
                    <a:ext uri="{9D8B030D-6E8A-4147-A177-3AD203B41FA5}">
                      <a16:colId xmlns:a16="http://schemas.microsoft.com/office/drawing/2014/main" val="2808520008"/>
                    </a:ext>
                  </a:extLst>
                </a:gridCol>
                <a:gridCol w="2502019">
                  <a:extLst>
                    <a:ext uri="{9D8B030D-6E8A-4147-A177-3AD203B41FA5}">
                      <a16:colId xmlns:a16="http://schemas.microsoft.com/office/drawing/2014/main" val="2521401432"/>
                    </a:ext>
                  </a:extLst>
                </a:gridCol>
              </a:tblGrid>
              <a:tr h="348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Hyperparameter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Value Used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Purpose / Intention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Outcome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490173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Epochs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5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More learning iterations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 Overfitting, late divergence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589842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Learning Rate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0.005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Faster convergence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 Too high, caused divergence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033038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Training Samples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1000 → 16400 (full dataset)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Better generalization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 Increased memory demand &amp; instability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5853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Batch Size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1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Due to GPU limits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 Works with gradient accumulation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068597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Gradient Accumulation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8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Simulates batch size of 8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 Necessary due to batch size limit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01204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Loss Divergence Point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~5200 steps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-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Exploding loss starts here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249487"/>
                  </a:ext>
                </a:extLst>
              </a:tr>
              <a:tr h="348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/>
                        <a:t>Final Loss</a:t>
                      </a:r>
                      <a:endParaRPr lang="en-US" sz="1700"/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&gt; 24000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/>
                        <a:t>-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/>
                        <a:t>Training unstable</a:t>
                      </a:r>
                    </a:p>
                  </a:txBody>
                  <a:tcPr marL="87027" marR="87027" marT="43513" marB="435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2606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0BC7F57-E342-9823-5972-F4445C3DB635}"/>
              </a:ext>
            </a:extLst>
          </p:cNvPr>
          <p:cNvSpPr txBox="1"/>
          <p:nvPr/>
        </p:nvSpPr>
        <p:spPr>
          <a:xfrm>
            <a:off x="356461" y="247973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13. Tuning Hyper parameters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0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6F159F-200D-FBB3-6A33-8F886CE9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98" y="393700"/>
            <a:ext cx="6248400" cy="6070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DE04A08-A541-0785-6DBF-0738EA0A1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356797"/>
              </p:ext>
            </p:extLst>
          </p:nvPr>
        </p:nvGraphicFramePr>
        <p:xfrm>
          <a:off x="338379" y="423746"/>
          <a:ext cx="5392119" cy="3719771"/>
        </p:xfrm>
        <a:graphic>
          <a:graphicData uri="http://schemas.openxmlformats.org/drawingml/2006/table">
            <a:tbl>
              <a:tblPr/>
              <a:tblGrid>
                <a:gridCol w="1025308">
                  <a:extLst>
                    <a:ext uri="{9D8B030D-6E8A-4147-A177-3AD203B41FA5}">
                      <a16:colId xmlns:a16="http://schemas.microsoft.com/office/drawing/2014/main" val="360454183"/>
                    </a:ext>
                  </a:extLst>
                </a:gridCol>
                <a:gridCol w="1025308">
                  <a:extLst>
                    <a:ext uri="{9D8B030D-6E8A-4147-A177-3AD203B41FA5}">
                      <a16:colId xmlns:a16="http://schemas.microsoft.com/office/drawing/2014/main" val="3596967979"/>
                    </a:ext>
                  </a:extLst>
                </a:gridCol>
                <a:gridCol w="1290887">
                  <a:extLst>
                    <a:ext uri="{9D8B030D-6E8A-4147-A177-3AD203B41FA5}">
                      <a16:colId xmlns:a16="http://schemas.microsoft.com/office/drawing/2014/main" val="2072042885"/>
                    </a:ext>
                  </a:extLst>
                </a:gridCol>
                <a:gridCol w="1025308">
                  <a:extLst>
                    <a:ext uri="{9D8B030D-6E8A-4147-A177-3AD203B41FA5}">
                      <a16:colId xmlns:a16="http://schemas.microsoft.com/office/drawing/2014/main" val="1245668785"/>
                    </a:ext>
                  </a:extLst>
                </a:gridCol>
                <a:gridCol w="1025308">
                  <a:extLst>
                    <a:ext uri="{9D8B030D-6E8A-4147-A177-3AD203B41FA5}">
                      <a16:colId xmlns:a16="http://schemas.microsoft.com/office/drawing/2014/main" val="300224402"/>
                    </a:ext>
                  </a:extLst>
                </a:gridCol>
              </a:tblGrid>
              <a:tr h="11594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Metric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Pretrained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Finetuned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Verdict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02542"/>
                  </a:ext>
                </a:extLst>
              </a:tr>
              <a:tr h="5547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0.0272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Worse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268700"/>
                  </a:ext>
                </a:extLst>
              </a:tr>
              <a:tr h="5547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0.0273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0.0047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Worse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544902"/>
                  </a:ext>
                </a:extLst>
              </a:tr>
              <a:tr h="5547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0.0142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Worse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64785"/>
                  </a:ext>
                </a:extLst>
              </a:tr>
              <a:tr h="5547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0.0698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↓ 0.0129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Worse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23826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266BEB0-FCD0-A511-C596-0FC54C2744BF}"/>
              </a:ext>
            </a:extLst>
          </p:cNvPr>
          <p:cNvSpPr txBox="1"/>
          <p:nvPr/>
        </p:nvSpPr>
        <p:spPr>
          <a:xfrm>
            <a:off x="338379" y="4544531"/>
            <a:ext cx="44731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metrics dropped</a:t>
            </a:r>
            <a:r>
              <a:rPr lang="en-US" dirty="0"/>
              <a:t>, suggesting the model </a:t>
            </a:r>
            <a:r>
              <a:rPr lang="en-US" b="1" dirty="0"/>
              <a:t>did not learn useful patterns</a:t>
            </a:r>
            <a:r>
              <a:rPr lang="en-US" dirty="0"/>
              <a:t> during fine-tuning.</a:t>
            </a:r>
          </a:p>
          <a:p>
            <a:r>
              <a:rPr lang="en-US" dirty="0"/>
              <a:t>It may be </a:t>
            </a:r>
            <a:r>
              <a:rPr lang="en-US" b="1" dirty="0"/>
              <a:t>overfitting</a:t>
            </a:r>
            <a:r>
              <a:rPr lang="en-US" dirty="0"/>
              <a:t>, </a:t>
            </a:r>
            <a:r>
              <a:rPr lang="en-US" b="1" dirty="0"/>
              <a:t>undertraining</a:t>
            </a:r>
            <a:r>
              <a:rPr lang="en-US" dirty="0"/>
              <a:t>, or even </a:t>
            </a:r>
            <a:r>
              <a:rPr lang="en-US" b="1" dirty="0"/>
              <a:t>training on noisy targets</a:t>
            </a:r>
            <a:r>
              <a:rPr lang="en-US" dirty="0"/>
              <a:t>.</a:t>
            </a:r>
          </a:p>
          <a:p>
            <a:r>
              <a:rPr lang="en-US" dirty="0"/>
              <a:t>Despite more samples and a lower learning rate, the fine-tuned model performs </a:t>
            </a:r>
            <a:r>
              <a:rPr lang="en-US" b="1" dirty="0"/>
              <a:t>consistently worse</a:t>
            </a:r>
            <a:r>
              <a:rPr lang="en-US" dirty="0"/>
              <a:t> across the board.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0B63B-2F4E-8812-F986-127D7A30D1E5}"/>
              </a:ext>
            </a:extLst>
          </p:cNvPr>
          <p:cNvSpPr txBox="1"/>
          <p:nvPr/>
        </p:nvSpPr>
        <p:spPr>
          <a:xfrm>
            <a:off x="357266" y="3989848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Interpretation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7DDC4-9A8A-6F04-B19D-1D6CB398BCDB}"/>
              </a:ext>
            </a:extLst>
          </p:cNvPr>
          <p:cNvSpPr txBox="1"/>
          <p:nvPr/>
        </p:nvSpPr>
        <p:spPr>
          <a:xfrm>
            <a:off x="0" y="22405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</p:spTree>
    <p:extLst>
      <p:ext uri="{BB962C8B-B14F-4D97-AF65-F5344CB8AC3E}">
        <p14:creationId xmlns:p14="http://schemas.microsoft.com/office/powerpoint/2010/main" val="478012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7C655-DBB9-AE62-6A74-0AF794CD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983EBCCD-B41B-CBF3-34AB-157C85E7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70" y="264181"/>
            <a:ext cx="5138230" cy="659381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EF2371-0666-B312-4B65-18EAEF686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24879"/>
              </p:ext>
            </p:extLst>
          </p:nvPr>
        </p:nvGraphicFramePr>
        <p:xfrm>
          <a:off x="338379" y="637570"/>
          <a:ext cx="6511870" cy="5862083"/>
        </p:xfrm>
        <a:graphic>
          <a:graphicData uri="http://schemas.openxmlformats.org/drawingml/2006/table">
            <a:tbl>
              <a:tblPr/>
              <a:tblGrid>
                <a:gridCol w="1302374">
                  <a:extLst>
                    <a:ext uri="{9D8B030D-6E8A-4147-A177-3AD203B41FA5}">
                      <a16:colId xmlns:a16="http://schemas.microsoft.com/office/drawing/2014/main" val="264757618"/>
                    </a:ext>
                  </a:extLst>
                </a:gridCol>
                <a:gridCol w="1302374">
                  <a:extLst>
                    <a:ext uri="{9D8B030D-6E8A-4147-A177-3AD203B41FA5}">
                      <a16:colId xmlns:a16="http://schemas.microsoft.com/office/drawing/2014/main" val="1594455214"/>
                    </a:ext>
                  </a:extLst>
                </a:gridCol>
                <a:gridCol w="1302374">
                  <a:extLst>
                    <a:ext uri="{9D8B030D-6E8A-4147-A177-3AD203B41FA5}">
                      <a16:colId xmlns:a16="http://schemas.microsoft.com/office/drawing/2014/main" val="3607813202"/>
                    </a:ext>
                  </a:extLst>
                </a:gridCol>
                <a:gridCol w="1302374">
                  <a:extLst>
                    <a:ext uri="{9D8B030D-6E8A-4147-A177-3AD203B41FA5}">
                      <a16:colId xmlns:a16="http://schemas.microsoft.com/office/drawing/2014/main" val="23701392"/>
                    </a:ext>
                  </a:extLst>
                </a:gridCol>
                <a:gridCol w="1302374">
                  <a:extLst>
                    <a:ext uri="{9D8B030D-6E8A-4147-A177-3AD203B41FA5}">
                      <a16:colId xmlns:a16="http://schemas.microsoft.com/office/drawing/2014/main" val="2985065369"/>
                    </a:ext>
                  </a:extLst>
                </a:gridCol>
              </a:tblGrid>
              <a:tr h="3294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Metric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Pretrained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Finetuned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Change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Interpretation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277614"/>
                  </a:ext>
                </a:extLst>
              </a:tr>
              <a:tr h="15690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ROUGE-1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0.1067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0.0733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🔻 −0.0334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Less overlap on unigrams (words) — may have lost some fluency or content.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55293"/>
                  </a:ext>
                </a:extLst>
              </a:tr>
              <a:tr h="82532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ROUGE-2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0.0320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0.0277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🔻 −0.0043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Slight drop in bigram overlap — minor.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681780"/>
                  </a:ext>
                </a:extLst>
              </a:tr>
              <a:tr h="18170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ROUGE-L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0.0829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0.0621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🔻 −0.0208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Loss in longest common subsequence — flow/coherence possibly worse.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606985"/>
                  </a:ext>
                </a:extLst>
              </a:tr>
              <a:tr h="13211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ROUGE-Lsum</a:t>
                      </a:r>
                      <a:endParaRPr lang="en-US" sz="1400"/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0.0827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0.0628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🔻 −0.0199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Similar trend as ROUGE-L — structural alignment decreased.</a:t>
                      </a:r>
                    </a:p>
                  </a:txBody>
                  <a:tcPr marL="70183" marR="70183" marT="35091" marB="35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437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2E5DAE-5F42-8A26-4C27-1FEF874ADC37}"/>
              </a:ext>
            </a:extLst>
          </p:cNvPr>
          <p:cNvSpPr txBox="1"/>
          <p:nvPr/>
        </p:nvSpPr>
        <p:spPr>
          <a:xfrm>
            <a:off x="182105" y="7951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</p:spTree>
    <p:extLst>
      <p:ext uri="{BB962C8B-B14F-4D97-AF65-F5344CB8AC3E}">
        <p14:creationId xmlns:p14="http://schemas.microsoft.com/office/powerpoint/2010/main" val="201053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2E8D9-5576-C178-3DCA-B1A702A0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9CF9E826-6CE6-6E44-8558-85496F43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705" y="0"/>
            <a:ext cx="4907796" cy="680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C36FF4-6638-E474-E9DA-552690B1E85A}"/>
              </a:ext>
            </a:extLst>
          </p:cNvPr>
          <p:cNvSpPr txBox="1"/>
          <p:nvPr/>
        </p:nvSpPr>
        <p:spPr>
          <a:xfrm>
            <a:off x="232475" y="0"/>
            <a:ext cx="622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8B74520-4E3F-012F-5F39-1F2CCE29C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42815"/>
              </p:ext>
            </p:extLst>
          </p:nvPr>
        </p:nvGraphicFramePr>
        <p:xfrm>
          <a:off x="0" y="573437"/>
          <a:ext cx="7268705" cy="6227585"/>
        </p:xfrm>
        <a:graphic>
          <a:graphicData uri="http://schemas.openxmlformats.org/drawingml/2006/table">
            <a:tbl>
              <a:tblPr/>
              <a:tblGrid>
                <a:gridCol w="1453741">
                  <a:extLst>
                    <a:ext uri="{9D8B030D-6E8A-4147-A177-3AD203B41FA5}">
                      <a16:colId xmlns:a16="http://schemas.microsoft.com/office/drawing/2014/main" val="3196245197"/>
                    </a:ext>
                  </a:extLst>
                </a:gridCol>
                <a:gridCol w="1453741">
                  <a:extLst>
                    <a:ext uri="{9D8B030D-6E8A-4147-A177-3AD203B41FA5}">
                      <a16:colId xmlns:a16="http://schemas.microsoft.com/office/drawing/2014/main" val="1469128355"/>
                    </a:ext>
                  </a:extLst>
                </a:gridCol>
                <a:gridCol w="1453741">
                  <a:extLst>
                    <a:ext uri="{9D8B030D-6E8A-4147-A177-3AD203B41FA5}">
                      <a16:colId xmlns:a16="http://schemas.microsoft.com/office/drawing/2014/main" val="1558429642"/>
                    </a:ext>
                  </a:extLst>
                </a:gridCol>
                <a:gridCol w="1453741">
                  <a:extLst>
                    <a:ext uri="{9D8B030D-6E8A-4147-A177-3AD203B41FA5}">
                      <a16:colId xmlns:a16="http://schemas.microsoft.com/office/drawing/2014/main" val="2006401200"/>
                    </a:ext>
                  </a:extLst>
                </a:gridCol>
                <a:gridCol w="1453741">
                  <a:extLst>
                    <a:ext uri="{9D8B030D-6E8A-4147-A177-3AD203B41FA5}">
                      <a16:colId xmlns:a16="http://schemas.microsoft.com/office/drawing/2014/main" val="1445406880"/>
                    </a:ext>
                  </a:extLst>
                </a:gridCol>
              </a:tblGrid>
              <a:tr h="6706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Pretrained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Finetuned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Interpretation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303828"/>
                  </a:ext>
                </a:extLst>
              </a:tr>
              <a:tr h="1532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▼ −0.0298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Slight drop in unigram overlap (word-level).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007207"/>
                  </a:ext>
                </a:extLst>
              </a:tr>
              <a:tr h="12455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▼ −0.0095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Loss in bigram-level overlap.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015516"/>
                  </a:ext>
                </a:extLst>
              </a:tr>
              <a:tr h="1532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▼ −0.0168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Loss in longest subsequence alignment.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128814"/>
                  </a:ext>
                </a:extLst>
              </a:tr>
              <a:tr h="12455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0.0676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▼ −0.0151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Structural summarization quality decreased.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677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337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2A3B-24D8-9C9B-ED53-A3FF7C36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AF4729-C1E7-1567-C752-FFA294F5023C}"/>
              </a:ext>
            </a:extLst>
          </p:cNvPr>
          <p:cNvSpPr txBox="1"/>
          <p:nvPr/>
        </p:nvSpPr>
        <p:spPr>
          <a:xfrm>
            <a:off x="232475" y="0"/>
            <a:ext cx="622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  <p:pic>
        <p:nvPicPr>
          <p:cNvPr id="8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FA75E5F-4835-CC2C-30C6-7497DAA9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45" y="201478"/>
            <a:ext cx="4711755" cy="648558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6D194C7-5376-13D8-DBE0-871FC5BD4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71036"/>
              </p:ext>
            </p:extLst>
          </p:nvPr>
        </p:nvGraphicFramePr>
        <p:xfrm>
          <a:off x="232475" y="294266"/>
          <a:ext cx="7030795" cy="6563734"/>
        </p:xfrm>
        <a:graphic>
          <a:graphicData uri="http://schemas.openxmlformats.org/drawingml/2006/table">
            <a:tbl>
              <a:tblPr/>
              <a:tblGrid>
                <a:gridCol w="1406159">
                  <a:extLst>
                    <a:ext uri="{9D8B030D-6E8A-4147-A177-3AD203B41FA5}">
                      <a16:colId xmlns:a16="http://schemas.microsoft.com/office/drawing/2014/main" val="2897646394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639191801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31485656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2741607092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416128787"/>
                    </a:ext>
                  </a:extLst>
                </a:gridCol>
              </a:tblGrid>
              <a:tr h="19289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ROUGE-1</a:t>
                      </a:r>
                      <a:endParaRPr lang="en-US" sz="1600"/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0.1067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0.0672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▼ −0.0395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Moderate drop in unigram overlap → loss in content preservation / fluency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575924"/>
                  </a:ext>
                </a:extLst>
              </a:tr>
              <a:tr h="12865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ROUGE-2</a:t>
                      </a:r>
                      <a:endParaRPr lang="en-US" sz="1600"/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0.0320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0.0237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▼ −0.0083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Slight drop in bigram overlap → less syntactic fluency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14594"/>
                  </a:ext>
                </a:extLst>
              </a:tr>
              <a:tr h="16934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ROUGE-L</a:t>
                      </a:r>
                      <a:endParaRPr lang="en-US" sz="1600"/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0.0829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0.0582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▼ −0.0247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Loss in longest common subsequence → coherence slightly worse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024253"/>
                  </a:ext>
                </a:extLst>
              </a:tr>
              <a:tr h="15134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ROUGE-Lsum</a:t>
                      </a:r>
                      <a:endParaRPr lang="en-US" sz="1600"/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0.0827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0.0588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▼ −0.0239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Same as ROUGE-L trend → summary structure degraded</a:t>
                      </a:r>
                    </a:p>
                  </a:txBody>
                  <a:tcPr marL="79115" marR="79115" marT="39558" marB="395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800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69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33D55-C802-6845-BF71-FDC351ED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07CED3D-1F3F-5D06-7C8D-8A26A7AEE688}"/>
              </a:ext>
            </a:extLst>
          </p:cNvPr>
          <p:cNvSpPr txBox="1"/>
          <p:nvPr/>
        </p:nvSpPr>
        <p:spPr>
          <a:xfrm>
            <a:off x="232475" y="0"/>
            <a:ext cx="622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B559BB-A792-B435-9487-8152D066C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73428"/>
              </p:ext>
            </p:extLst>
          </p:nvPr>
        </p:nvGraphicFramePr>
        <p:xfrm>
          <a:off x="232475" y="604434"/>
          <a:ext cx="7030795" cy="5381607"/>
        </p:xfrm>
        <a:graphic>
          <a:graphicData uri="http://schemas.openxmlformats.org/drawingml/2006/table">
            <a:tbl>
              <a:tblPr/>
              <a:tblGrid>
                <a:gridCol w="1406159">
                  <a:extLst>
                    <a:ext uri="{9D8B030D-6E8A-4147-A177-3AD203B41FA5}">
                      <a16:colId xmlns:a16="http://schemas.microsoft.com/office/drawing/2014/main" val="2897646394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639191801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31485656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2741607092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416128787"/>
                    </a:ext>
                  </a:extLst>
                </a:gridCol>
              </a:tblGrid>
              <a:tr h="9785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Metric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Finetuned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/>
                        <a:t>Δ </a:t>
                      </a: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Interpretation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575924"/>
                  </a:ext>
                </a:extLst>
              </a:tr>
              <a:tr h="12887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-0.0243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Less unigram overlap but best so far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528668"/>
                  </a:ext>
                </a:extLst>
              </a:tr>
              <a:tr h="8595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0.0258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-0.0062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Acceptable small drop in bigrams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14594"/>
                  </a:ext>
                </a:extLst>
              </a:tr>
              <a:tr h="1131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0.0705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-0.0124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Flow/coherence preserved better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024253"/>
                  </a:ext>
                </a:extLst>
              </a:tr>
              <a:tr h="10111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0.0713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🔻 -0.0114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Good structure retention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800989"/>
                  </a:ext>
                </a:extLst>
              </a:tr>
            </a:tbl>
          </a:graphicData>
        </a:graphic>
      </p:graphicFrame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B46C9473-CFD1-70B2-7DA4-531EA9E1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70" y="152400"/>
            <a:ext cx="494552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12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32022-6CE2-411E-E7B1-AFD39803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22C1B06-AA73-670A-14D1-ED0F1CAC190A}"/>
              </a:ext>
            </a:extLst>
          </p:cNvPr>
          <p:cNvSpPr txBox="1"/>
          <p:nvPr/>
        </p:nvSpPr>
        <p:spPr>
          <a:xfrm>
            <a:off x="232475" y="0"/>
            <a:ext cx="622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13. Tuning Hyper parameters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1928E6-D943-B8AC-9E4A-F754BD44F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430883"/>
              </p:ext>
            </p:extLst>
          </p:nvPr>
        </p:nvGraphicFramePr>
        <p:xfrm>
          <a:off x="232475" y="604434"/>
          <a:ext cx="7030795" cy="5269425"/>
        </p:xfrm>
        <a:graphic>
          <a:graphicData uri="http://schemas.openxmlformats.org/drawingml/2006/table">
            <a:tbl>
              <a:tblPr/>
              <a:tblGrid>
                <a:gridCol w="1406159">
                  <a:extLst>
                    <a:ext uri="{9D8B030D-6E8A-4147-A177-3AD203B41FA5}">
                      <a16:colId xmlns:a16="http://schemas.microsoft.com/office/drawing/2014/main" val="2897646394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639191801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331485656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2741607092"/>
                    </a:ext>
                  </a:extLst>
                </a:gridCol>
                <a:gridCol w="1406159">
                  <a:extLst>
                    <a:ext uri="{9D8B030D-6E8A-4147-A177-3AD203B41FA5}">
                      <a16:colId xmlns:a16="http://schemas.microsoft.com/office/drawing/2014/main" val="416128787"/>
                    </a:ext>
                  </a:extLst>
                </a:gridCol>
              </a:tblGrid>
              <a:tr h="9785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Metric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Pretrained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Finetuned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/>
                        <a:t>Δ </a:t>
                      </a:r>
                      <a:r>
                        <a:rPr lang="en-US" b="1"/>
                        <a:t>Change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Verdict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575924"/>
                  </a:ext>
                </a:extLst>
              </a:tr>
              <a:tr h="12887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ROUGE-1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0.1067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0.1222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+0.0155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</a:t>
                      </a:r>
                      <a:r>
                        <a:rPr lang="en-US" b="1"/>
                        <a:t>Improved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528668"/>
                  </a:ext>
                </a:extLst>
              </a:tr>
              <a:tr h="8595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0.0448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+0.0128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</a:t>
                      </a:r>
                      <a:r>
                        <a:rPr lang="en-US" b="1"/>
                        <a:t>Improved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14594"/>
                  </a:ext>
                </a:extLst>
              </a:tr>
              <a:tr h="1131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0.1046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+0.0217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</a:t>
                      </a:r>
                      <a:r>
                        <a:rPr lang="en-US" b="1"/>
                        <a:t>Improved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024253"/>
                  </a:ext>
                </a:extLst>
              </a:tr>
              <a:tr h="10111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ROUGE-Lsum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0.0827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0.1060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+0.0233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✅ </a:t>
                      </a:r>
                      <a:r>
                        <a:rPr lang="en-US" b="1" dirty="0"/>
                        <a:t>Improved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800989"/>
                  </a:ext>
                </a:extLst>
              </a:tr>
            </a:tbl>
          </a:graphicData>
        </a:graphic>
      </p:graphicFrame>
      <p:pic>
        <p:nvPicPr>
          <p:cNvPr id="4" name="Picture 3" descr="A computer screen shot of a program&#10;&#10;AI-generated content may be incorrect.">
            <a:extLst>
              <a:ext uri="{FF2B5EF4-FFF2-40B4-BE49-F238E27FC236}">
                <a16:creationId xmlns:a16="http://schemas.microsoft.com/office/drawing/2014/main" id="{428D1E93-6E83-58DD-DB7F-1D92A86B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426" y="184666"/>
            <a:ext cx="4078099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D06D-200B-BB5A-56E7-179D5A5C4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64C8C2C-2C46-2166-5493-480A70A6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49B3C5-7666-617B-2DF7-2F587E11B761}"/>
              </a:ext>
            </a:extLst>
          </p:cNvPr>
          <p:cNvSpPr txBox="1"/>
          <p:nvPr/>
        </p:nvSpPr>
        <p:spPr>
          <a:xfrm>
            <a:off x="235528" y="366772"/>
            <a:ext cx="53678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2. </a:t>
            </a:r>
            <a:r>
              <a:rPr lang="en-US" b="1" dirty="0"/>
              <a:t>Setup &amp; Dependencies</a:t>
            </a:r>
          </a:p>
          <a:p>
            <a:br>
              <a:rPr lang="en-US" dirty="0"/>
            </a:br>
            <a:r>
              <a:rPr lang="en-US" dirty="0"/>
              <a:t>To fine-tune the </a:t>
            </a:r>
            <a:r>
              <a:rPr lang="en-US" dirty="0" err="1"/>
              <a:t>TinyLLaMA</a:t>
            </a:r>
            <a:r>
              <a:rPr lang="en-US" dirty="0"/>
              <a:t> model, we used the following libraries:</a:t>
            </a:r>
          </a:p>
          <a:p>
            <a:r>
              <a:rPr lang="en-US" dirty="0"/>
              <a:t>transformers – for model and tokenizer handling</a:t>
            </a:r>
          </a:p>
          <a:p>
            <a:r>
              <a:rPr lang="en-US" dirty="0"/>
              <a:t>datasets – for efficient dataset loading</a:t>
            </a:r>
          </a:p>
          <a:p>
            <a:r>
              <a:rPr lang="en-US" dirty="0" err="1"/>
              <a:t>peft</a:t>
            </a:r>
            <a:r>
              <a:rPr lang="en-US" dirty="0"/>
              <a:t> – to enable Parameter-Efficient Fine-Tuning using </a:t>
            </a:r>
            <a:r>
              <a:rPr lang="en-US" dirty="0" err="1"/>
              <a:t>LoRA</a:t>
            </a:r>
            <a:endParaRPr lang="en-US" dirty="0"/>
          </a:p>
          <a:p>
            <a:r>
              <a:rPr lang="en-US" dirty="0"/>
              <a:t>accelerate – to optimize training across hardware</a:t>
            </a:r>
          </a:p>
          <a:p>
            <a:r>
              <a:rPr lang="en-US" dirty="0" err="1"/>
              <a:t>trl</a:t>
            </a:r>
            <a:r>
              <a:rPr lang="en-US" dirty="0"/>
              <a:t> – for easy Trainer setup with language models</a:t>
            </a:r>
          </a:p>
          <a:p>
            <a:r>
              <a:rPr lang="en-US" dirty="0" err="1"/>
              <a:t>bitsandbytes</a:t>
            </a:r>
            <a:r>
              <a:rPr lang="en-US" dirty="0"/>
              <a:t> – for 8-bit model loading to save memory</a:t>
            </a:r>
          </a:p>
          <a:p>
            <a:r>
              <a:rPr lang="en-US" dirty="0" err="1"/>
              <a:t>einops</a:t>
            </a:r>
            <a:r>
              <a:rPr lang="en-US" dirty="0"/>
              <a:t> – for flexible tensor operations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We also authenticated with </a:t>
            </a:r>
            <a:r>
              <a:rPr lang="en-US" b="1" dirty="0"/>
              <a:t>Hugging Face Hub</a:t>
            </a:r>
            <a:r>
              <a:rPr lang="en-US" dirty="0"/>
              <a:t> to load and push models programmatically.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67A38B-3FA9-6A10-E3EF-340BB56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03" y="1689914"/>
            <a:ext cx="6791397" cy="23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1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295E9-0A37-95FF-0878-2E528E1F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EEE91C9-73D4-F251-39A7-1BFD3A6D6BC4}"/>
              </a:ext>
            </a:extLst>
          </p:cNvPr>
          <p:cNvSpPr txBox="1"/>
          <p:nvPr/>
        </p:nvSpPr>
        <p:spPr>
          <a:xfrm>
            <a:off x="232475" y="235102"/>
            <a:ext cx="622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14. FINNALY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76839C-8BD9-B705-64BF-7C9F3C4D0BD9}"/>
              </a:ext>
            </a:extLst>
          </p:cNvPr>
          <p:cNvSpPr txBox="1"/>
          <p:nvPr/>
        </p:nvSpPr>
        <p:spPr>
          <a:xfrm>
            <a:off x="588934" y="847820"/>
            <a:ext cx="1048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 &amp; Key Takeaways</a:t>
            </a:r>
            <a:endParaRPr lang="en-US" dirty="0"/>
          </a:p>
          <a:p>
            <a:r>
              <a:rPr lang="en-US" dirty="0"/>
              <a:t>Fine-tuning </a:t>
            </a:r>
            <a:r>
              <a:rPr lang="en-US" b="1" dirty="0"/>
              <a:t>TinyLlama-1.1B-Chat</a:t>
            </a:r>
            <a:r>
              <a:rPr lang="en-US" dirty="0"/>
              <a:t> on </a:t>
            </a:r>
            <a:r>
              <a:rPr lang="en-US" b="1" dirty="0" err="1"/>
              <a:t>MedQuAD</a:t>
            </a:r>
            <a:r>
              <a:rPr lang="en-US" dirty="0"/>
              <a:t> with </a:t>
            </a:r>
            <a:r>
              <a:rPr lang="en-US" dirty="0" err="1"/>
              <a:t>LoRA</a:t>
            </a:r>
            <a:r>
              <a:rPr lang="en-US" dirty="0"/>
              <a:t> + </a:t>
            </a:r>
            <a:r>
              <a:rPr lang="en-US" dirty="0" err="1"/>
              <a:t>AdamW</a:t>
            </a:r>
            <a:r>
              <a:rPr lang="en-US" dirty="0"/>
              <a:t>, tuned LR, and gradient accumulation </a:t>
            </a:r>
            <a:r>
              <a:rPr lang="en-US" b="1" dirty="0"/>
              <a:t>improved all ROUGE metrics</a:t>
            </a:r>
            <a:r>
              <a:rPr lang="en-US" dirty="0"/>
              <a:t> vs. pretrained baseline.</a:t>
            </a:r>
          </a:p>
          <a:p>
            <a:r>
              <a:rPr lang="en-US" dirty="0"/>
              <a:t>ROUGE-1: </a:t>
            </a:r>
            <a:r>
              <a:rPr lang="en-US" b="1" dirty="0"/>
              <a:t>+14.5%</a:t>
            </a:r>
            <a:r>
              <a:rPr lang="en-US" dirty="0"/>
              <a:t>, ROUGE-2: </a:t>
            </a:r>
            <a:r>
              <a:rPr lang="en-US" b="1" dirty="0"/>
              <a:t>+40%</a:t>
            </a:r>
            <a:r>
              <a:rPr lang="en-US" dirty="0"/>
              <a:t>, ROUGE-L: </a:t>
            </a:r>
            <a:r>
              <a:rPr lang="en-US" b="1" dirty="0"/>
              <a:t>+26%</a:t>
            </a:r>
            <a:r>
              <a:rPr lang="en-US" dirty="0"/>
              <a:t>, ROUGE-</a:t>
            </a:r>
            <a:r>
              <a:rPr lang="en-US" dirty="0" err="1"/>
              <a:t>Lsum</a:t>
            </a:r>
            <a:r>
              <a:rPr lang="en-US" dirty="0"/>
              <a:t>: </a:t>
            </a:r>
            <a:r>
              <a:rPr lang="en-US" b="1" dirty="0"/>
              <a:t>+28%</a:t>
            </a:r>
            <a:r>
              <a:rPr lang="en-US" dirty="0"/>
              <a:t>.</a:t>
            </a:r>
          </a:p>
          <a:p>
            <a:r>
              <a:rPr lang="en-US" dirty="0"/>
              <a:t>Adjusting </a:t>
            </a:r>
            <a:r>
              <a:rPr lang="en-US" b="1" dirty="0"/>
              <a:t>optimizer</a:t>
            </a:r>
            <a:r>
              <a:rPr lang="en-US" dirty="0"/>
              <a:t> and </a:t>
            </a:r>
            <a:r>
              <a:rPr lang="en-US" b="1" dirty="0"/>
              <a:t>LR</a:t>
            </a:r>
            <a:r>
              <a:rPr lang="en-US" dirty="0"/>
              <a:t> was more impactful than simply increasing epochs.</a:t>
            </a:r>
          </a:p>
          <a:p>
            <a:r>
              <a:rPr lang="en-US" dirty="0"/>
              <a:t>Best stability came from </a:t>
            </a:r>
            <a:r>
              <a:rPr lang="en-US" b="1" dirty="0" err="1"/>
              <a:t>AdamW</a:t>
            </a:r>
            <a:r>
              <a:rPr lang="en-US" dirty="0"/>
              <a:t>, warmup, and effective batch sizing via gradient accumulation.</a:t>
            </a:r>
          </a:p>
          <a:p>
            <a:r>
              <a:rPr lang="en-US" dirty="0"/>
              <a:t>Shows that </a:t>
            </a:r>
            <a:r>
              <a:rPr lang="en-US" b="1" dirty="0"/>
              <a:t>small LLMs can be domain-adapted effectively</a:t>
            </a:r>
            <a:r>
              <a:rPr lang="en-US" dirty="0"/>
              <a:t> under compute constraints.</a:t>
            </a:r>
          </a:p>
          <a:p>
            <a:endParaRPr lang="en-US" dirty="0"/>
          </a:p>
        </p:txBody>
      </p:sp>
      <p:pic>
        <p:nvPicPr>
          <p:cNvPr id="5" name="Picture 4" descr="A chalkboard with a calculator and a pen&#10;&#10;AI-generated content may be incorrect.">
            <a:extLst>
              <a:ext uri="{FF2B5EF4-FFF2-40B4-BE49-F238E27FC236}">
                <a16:creationId xmlns:a16="http://schemas.microsoft.com/office/drawing/2014/main" id="{C7931A6E-0BC1-A365-7C91-4AC5CD556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42499" y="3156144"/>
            <a:ext cx="4907002" cy="3223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74F01-F54A-CB43-0C41-FDD0314B447D}"/>
              </a:ext>
            </a:extLst>
          </p:cNvPr>
          <p:cNvSpPr txBox="1"/>
          <p:nvPr/>
        </p:nvSpPr>
        <p:spPr>
          <a:xfrm>
            <a:off x="950100" y="6507482"/>
            <a:ext cx="777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foto.wuestenigel.com/blackboard-with-late-fees-tex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7AF9C-8C5B-AE81-3580-2638B81F11CA}"/>
              </a:ext>
            </a:extLst>
          </p:cNvPr>
          <p:cNvSpPr txBox="1"/>
          <p:nvPr/>
        </p:nvSpPr>
        <p:spPr>
          <a:xfrm>
            <a:off x="2754187" y="6622898"/>
            <a:ext cx="777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oto.wuestenigel.com/blackboard-with-late-fees-tex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88815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9231E-2BB7-4BA4-A7BF-F2CDCEBB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Picture Placeholder 7" descr="A close up of a pipette dropping a drop of liquid into a petri dish">
            <a:extLst>
              <a:ext uri="{FF2B5EF4-FFF2-40B4-BE49-F238E27FC236}">
                <a16:creationId xmlns:a16="http://schemas.microsoft.com/office/drawing/2014/main" id="{FAB08D6F-E051-4336-9514-35C67978A1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12"/>
          <a:stretch/>
        </p:blipFill>
        <p:spPr>
          <a:xfrm flipH="1">
            <a:off x="1809750" y="466725"/>
            <a:ext cx="7834312" cy="5924550"/>
          </a:xfrm>
        </p:spPr>
      </p:pic>
      <p:sp>
        <p:nvSpPr>
          <p:cNvPr id="160" name="Text Placeholder 159">
            <a:extLst>
              <a:ext uri="{FF2B5EF4-FFF2-40B4-BE49-F238E27FC236}">
                <a16:creationId xmlns:a16="http://schemas.microsoft.com/office/drawing/2014/main" id="{494105F6-F94F-433A-BC1D-B4F5A9AFE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10675" y="2579352"/>
            <a:ext cx="2381250" cy="1423068"/>
          </a:xfrm>
        </p:spPr>
        <p:txBody>
          <a:bodyPr/>
          <a:lstStyle/>
          <a:p>
            <a:r>
              <a:rPr lang="en-US" dirty="0"/>
              <a:t>Amir Exir	</a:t>
            </a:r>
          </a:p>
          <a:p>
            <a:r>
              <a:rPr lang="en-US" dirty="0" err="1"/>
              <a:t>Amir.exir@utexas.edu</a:t>
            </a:r>
            <a:endParaRPr lang="en-US" dirty="0"/>
          </a:p>
          <a:p>
            <a:r>
              <a:rPr lang="en-US" dirty="0" err="1"/>
              <a:t>www.amirexirpe.com</a:t>
            </a:r>
            <a:endParaRPr lang="en-US" dirty="0"/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C96D6B90-01A4-4E2C-A3C5-57E67B88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29259" y="3009387"/>
            <a:ext cx="4138612" cy="56299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0191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D92C-F603-E2E5-ADA8-4693F2BA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C6B0B44-C7E3-C455-AECC-AACE6C94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72A4A-F96B-3C39-1A03-E4C03367ECEE}"/>
              </a:ext>
            </a:extLst>
          </p:cNvPr>
          <p:cNvSpPr txBox="1"/>
          <p:nvPr/>
        </p:nvSpPr>
        <p:spPr>
          <a:xfrm>
            <a:off x="235527" y="136525"/>
            <a:ext cx="1172094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3. Load Model and Tokenizer</a:t>
            </a:r>
          </a:p>
          <a:p>
            <a:br>
              <a:rPr lang="en-US" dirty="0"/>
            </a:br>
            <a:r>
              <a:rPr lang="en-US" b="1" dirty="0"/>
              <a:t>Model Used</a:t>
            </a:r>
            <a:r>
              <a:rPr lang="en-US" dirty="0"/>
              <a:t>: </a:t>
            </a:r>
            <a:r>
              <a:rPr lang="en-US" dirty="0" err="1"/>
              <a:t>TinyLlama</a:t>
            </a:r>
            <a:r>
              <a:rPr lang="en-US" dirty="0"/>
              <a:t>/TinyLlama-1.1B-Chat-v1.0</a:t>
            </a:r>
          </a:p>
          <a:p>
            <a:r>
              <a:rPr lang="en-US" dirty="0"/>
              <a:t>Chosen due to resource constraints. Meta-LLaMA-3B was too large for the environment.</a:t>
            </a:r>
          </a:p>
          <a:p>
            <a:endParaRPr lang="en-US" dirty="0"/>
          </a:p>
          <a:p>
            <a:r>
              <a:rPr lang="en-US" b="1" dirty="0"/>
              <a:t>Memory Management</a:t>
            </a:r>
            <a:r>
              <a:rPr lang="en-US" dirty="0"/>
              <a:t>:</a:t>
            </a:r>
          </a:p>
          <a:p>
            <a:r>
              <a:rPr lang="en-US" dirty="0"/>
              <a:t>Freed up memory with garbage collection and </a:t>
            </a:r>
            <a:r>
              <a:rPr lang="en-US" dirty="0" err="1"/>
              <a:t>torch.cuda.empty_cache</a:t>
            </a:r>
            <a:r>
              <a:rPr lang="en-US" dirty="0"/>
              <a:t>() before loading the model.</a:t>
            </a:r>
          </a:p>
          <a:p>
            <a:endParaRPr lang="en-US" dirty="0"/>
          </a:p>
          <a:p>
            <a:r>
              <a:rPr lang="en-US" b="1" dirty="0"/>
              <a:t>Tokenizer Setup</a:t>
            </a:r>
            <a:r>
              <a:rPr lang="en-US" dirty="0"/>
              <a:t>:</a:t>
            </a:r>
          </a:p>
          <a:p>
            <a:r>
              <a:rPr lang="en-US" dirty="0"/>
              <a:t>Loaded using </a:t>
            </a:r>
            <a:r>
              <a:rPr lang="en-US" dirty="0" err="1"/>
              <a:t>AutoTokenizer</a:t>
            </a:r>
            <a:endParaRPr lang="en-US" dirty="0"/>
          </a:p>
          <a:p>
            <a:r>
              <a:rPr lang="en-US" dirty="0"/>
              <a:t>Enabled </a:t>
            </a:r>
            <a:r>
              <a:rPr lang="en-US" dirty="0" err="1"/>
              <a:t>use_fast</a:t>
            </a:r>
            <a:r>
              <a:rPr lang="en-US" dirty="0"/>
              <a:t>=True</a:t>
            </a:r>
          </a:p>
          <a:p>
            <a:r>
              <a:rPr lang="en-US" dirty="0"/>
              <a:t>Used </a:t>
            </a:r>
            <a:r>
              <a:rPr lang="en-US" dirty="0" err="1"/>
              <a:t>eos_token</a:t>
            </a:r>
            <a:r>
              <a:rPr lang="en-US" dirty="0"/>
              <a:t> as padding token</a:t>
            </a:r>
          </a:p>
          <a:p>
            <a:endParaRPr lang="en-US" dirty="0"/>
          </a:p>
          <a:p>
            <a:r>
              <a:rPr lang="en-US" b="1" dirty="0"/>
              <a:t>4-bit Quantization Configuration</a:t>
            </a:r>
            <a:r>
              <a:rPr lang="en-US" dirty="0"/>
              <a:t> (via </a:t>
            </a:r>
            <a:r>
              <a:rPr lang="en-US" dirty="0" err="1"/>
              <a:t>bitsandbytes</a:t>
            </a:r>
            <a:r>
              <a:rPr lang="en-US" dirty="0"/>
              <a:t>):</a:t>
            </a:r>
          </a:p>
          <a:p>
            <a:r>
              <a:rPr lang="en-US" dirty="0"/>
              <a:t>Enabled 4-bit loading with nf4 quantization</a:t>
            </a:r>
          </a:p>
          <a:p>
            <a:r>
              <a:rPr lang="en-US" dirty="0"/>
              <a:t>Enabled double quantization</a:t>
            </a:r>
          </a:p>
          <a:p>
            <a:r>
              <a:rPr lang="en-US" dirty="0"/>
              <a:t>Used bfloat16 for compute </a:t>
            </a:r>
            <a:r>
              <a:rPr lang="en-US" dirty="0" err="1"/>
              <a:t>dtype</a:t>
            </a:r>
            <a:r>
              <a:rPr lang="en-US" dirty="0"/>
              <a:t> (more stable than float16)</a:t>
            </a:r>
          </a:p>
          <a:p>
            <a:endParaRPr lang="en-US" dirty="0"/>
          </a:p>
          <a:p>
            <a:r>
              <a:rPr lang="en-US" b="1" dirty="0"/>
              <a:t>Model Initialization</a:t>
            </a:r>
            <a:r>
              <a:rPr lang="en-US" dirty="0"/>
              <a:t>:</a:t>
            </a:r>
          </a:p>
          <a:p>
            <a:r>
              <a:rPr lang="en-US" dirty="0"/>
              <a:t>Loaded with </a:t>
            </a:r>
            <a:r>
              <a:rPr lang="en-US" dirty="0" err="1"/>
              <a:t>AutoModelForCausalLM</a:t>
            </a:r>
            <a:r>
              <a:rPr lang="en-US" dirty="0"/>
              <a:t> and the quantization config</a:t>
            </a:r>
          </a:p>
          <a:p>
            <a:r>
              <a:rPr lang="en-US" dirty="0"/>
              <a:t>Prepared for parameter-efficient fine-tuning (PEFT) using </a:t>
            </a:r>
            <a:r>
              <a:rPr lang="en-US" dirty="0" err="1"/>
              <a:t>prepare_model_for_kbit_training</a:t>
            </a:r>
            <a:endParaRPr lang="en-US" dirty="0"/>
          </a:p>
          <a:p>
            <a:r>
              <a:rPr lang="en-US" dirty="0"/>
              <a:t>Enabled gradient checkpointing to reduce memory usage</a:t>
            </a:r>
          </a:p>
          <a:p>
            <a:r>
              <a:rPr lang="en-US" b="1" dirty="0"/>
              <a:t>Device Assignment</a:t>
            </a:r>
            <a:r>
              <a:rPr lang="en-US" dirty="0"/>
              <a:t>:</a:t>
            </a:r>
          </a:p>
          <a:p>
            <a:r>
              <a:rPr lang="en-US" dirty="0"/>
              <a:t>Automatically moved the model to GPU (</a:t>
            </a:r>
            <a:r>
              <a:rPr lang="en-US" dirty="0" err="1"/>
              <a:t>cuda</a:t>
            </a:r>
            <a:r>
              <a:rPr lang="en-US" dirty="0"/>
              <a:t>) if available, otherwise used CPU</a:t>
            </a:r>
          </a:p>
        </p:txBody>
      </p:sp>
    </p:spTree>
    <p:extLst>
      <p:ext uri="{BB962C8B-B14F-4D97-AF65-F5344CB8AC3E}">
        <p14:creationId xmlns:p14="http://schemas.microsoft.com/office/powerpoint/2010/main" val="210509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1F3CF-ECCE-6EED-AE19-802445AF2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2E29CB6-9070-9FCC-BA8E-56529E80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BF8FA-236C-B6D4-9476-783913FDFD29}"/>
              </a:ext>
            </a:extLst>
          </p:cNvPr>
          <p:cNvSpPr txBox="1"/>
          <p:nvPr/>
        </p:nvSpPr>
        <p:spPr>
          <a:xfrm>
            <a:off x="235525" y="136525"/>
            <a:ext cx="11720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3. Load Model and Tokenizer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67C103-A51E-5B3A-0B6B-68BF8971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947" y="531931"/>
            <a:ext cx="8444103" cy="61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5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05C7-180B-52CA-5233-CD0CC7EBE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9058977-C61E-ADF1-0AF8-2D037639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CD3AA-71CC-A083-AA3E-9C5EC8EA6E13}"/>
              </a:ext>
            </a:extLst>
          </p:cNvPr>
          <p:cNvSpPr txBox="1"/>
          <p:nvPr/>
        </p:nvSpPr>
        <p:spPr>
          <a:xfrm>
            <a:off x="395962" y="171766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 Load Dataset</a:t>
            </a:r>
          </a:p>
          <a:p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546B4A-06B9-99E4-E2BB-25E3FC3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658" y="666427"/>
            <a:ext cx="9188446" cy="58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9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57C52-FDA3-5A02-290E-236BCE8B3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B245090-5DB6-FBEB-4139-3F9662AF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/>
          <a:lstStyle/>
          <a:p>
            <a:fld id="{BF860B6F-2FE3-4DE6-9496-980E987E746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1C7FF-2C76-78C4-E125-A20298F4CD64}"/>
              </a:ext>
            </a:extLst>
          </p:cNvPr>
          <p:cNvSpPr txBox="1"/>
          <p:nvPr/>
        </p:nvSpPr>
        <p:spPr>
          <a:xfrm>
            <a:off x="395962" y="171766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 Load Dataset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EFAB80-333F-FC2C-785D-A5F3B2ED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47616"/>
            <a:ext cx="10566614" cy="58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5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C0AA-EB70-E7DE-21FE-AB431FE2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0D581-38BA-B9AD-31B9-B54F80F9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99FD8191-D2C0-AC08-BA71-F5056BF3B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08" y="177927"/>
            <a:ext cx="5829300" cy="537864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/>
              <a:t>6. </a:t>
            </a:r>
            <a:r>
              <a:rPr lang="en-US" b="1" dirty="0"/>
              <a:t>Dataset Preparation for </a:t>
            </a:r>
            <a:r>
              <a:rPr lang="en-US" b="1" dirty="0" err="1"/>
              <a:t>HuggingFace</a:t>
            </a:r>
            <a:r>
              <a:rPr lang="en-US" b="1" dirty="0"/>
              <a:t> Training</a:t>
            </a:r>
          </a:p>
          <a:p>
            <a:endParaRPr lang="en-US" dirty="0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BFDBB8-3823-86DA-42DE-7F0B0CC0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35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D023A-7793-1879-61AD-000234393BC1}"/>
              </a:ext>
            </a:extLst>
          </p:cNvPr>
          <p:cNvSpPr txBox="1"/>
          <p:nvPr/>
        </p:nvSpPr>
        <p:spPr>
          <a:xfrm>
            <a:off x="216008" y="889843"/>
            <a:ext cx="54244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Column Renaming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Renamed Question → input and Answer → output for compatibility with </a:t>
            </a:r>
            <a:r>
              <a:rPr lang="en-US" dirty="0" err="1"/>
              <a:t>HuggingFace</a:t>
            </a:r>
            <a:r>
              <a:rPr lang="en-US" dirty="0"/>
              <a:t> PEFT fine-tuning.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Train/Val/Test Split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</a:t>
            </a:r>
            <a:r>
              <a:rPr lang="en-US" dirty="0" err="1"/>
              <a:t>train_test_split</a:t>
            </a:r>
            <a:r>
              <a:rPr lang="en-US" dirty="0"/>
              <a:t>() to create: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Train</a:t>
            </a:r>
            <a:r>
              <a:rPr lang="en-US" dirty="0"/>
              <a:t>: 80% of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Validation</a:t>
            </a:r>
            <a:r>
              <a:rPr lang="en-US" dirty="0"/>
              <a:t>: 10%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Test</a:t>
            </a:r>
            <a:r>
              <a:rPr lang="en-US" dirty="0"/>
              <a:t>: 10%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Maintained consistency using </a:t>
            </a:r>
            <a:r>
              <a:rPr lang="en-US" dirty="0" err="1"/>
              <a:t>random_state</a:t>
            </a:r>
            <a:r>
              <a:rPr lang="en-US" dirty="0"/>
              <a:t>=42.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Saving in </a:t>
            </a:r>
            <a:r>
              <a:rPr lang="en-US" b="1" dirty="0" err="1"/>
              <a:t>HuggingFace</a:t>
            </a:r>
            <a:r>
              <a:rPr lang="en-US" b="1" dirty="0"/>
              <a:t> Format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Converted each split into .</a:t>
            </a:r>
            <a:r>
              <a:rPr lang="en-US" dirty="0" err="1"/>
              <a:t>json</a:t>
            </a:r>
            <a:r>
              <a:rPr lang="en-US" dirty="0"/>
              <a:t> files with line-based records: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train.json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val.json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test.json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Loading the Dataset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Reloaded the saved JSON files into </a:t>
            </a:r>
            <a:r>
              <a:rPr lang="en-US" dirty="0" err="1"/>
              <a:t>HuggingFace</a:t>
            </a:r>
            <a:r>
              <a:rPr lang="en-US" dirty="0"/>
              <a:t> </a:t>
            </a:r>
            <a:r>
              <a:rPr lang="en-US" dirty="0" err="1"/>
              <a:t>DatasetDict</a:t>
            </a:r>
            <a:r>
              <a:rPr lang="en-US" dirty="0"/>
              <a:t> format using </a:t>
            </a:r>
            <a:r>
              <a:rPr lang="en-US" dirty="0" err="1"/>
              <a:t>load_dataset</a:t>
            </a:r>
            <a:r>
              <a:rPr lang="en-US" dirty="0"/>
              <a:t>().</a:t>
            </a:r>
          </a:p>
        </p:txBody>
      </p:sp>
    </p:spTree>
    <p:extLst>
      <p:ext uri="{BB962C8B-B14F-4D97-AF65-F5344CB8AC3E}">
        <p14:creationId xmlns:p14="http://schemas.microsoft.com/office/powerpoint/2010/main" val="28829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38521-742C-9848-74AE-FC259FF3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46E4F-DCFC-811C-73A2-7B8623E2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F860B6F-2FE3-4DE6-9496-980E987E7466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800"/>
          </a:p>
        </p:txBody>
      </p:sp>
      <p:sp>
        <p:nvSpPr>
          <p:cNvPr id="25" name="Title 11">
            <a:extLst>
              <a:ext uri="{FF2B5EF4-FFF2-40B4-BE49-F238E27FC236}">
                <a16:creationId xmlns:a16="http://schemas.microsoft.com/office/drawing/2014/main" id="{3E8C2A2E-296B-99D0-C2A0-263D5E61CF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08" y="177927"/>
            <a:ext cx="5829300" cy="537864"/>
          </a:xfrm>
        </p:spPr>
        <p:txBody>
          <a:bodyPr anchor="t">
            <a:normAutofit/>
          </a:bodyPr>
          <a:lstStyle/>
          <a:p>
            <a:r>
              <a:rPr lang="en-US" dirty="0"/>
              <a:t>7. Tokenize The Dataset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CED4C-BAB5-0A46-BD71-6D441C729A52}"/>
              </a:ext>
            </a:extLst>
          </p:cNvPr>
          <p:cNvSpPr txBox="1"/>
          <p:nvPr/>
        </p:nvSpPr>
        <p:spPr>
          <a:xfrm>
            <a:off x="216008" y="889843"/>
            <a:ext cx="542440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Tokenization Function</a:t>
            </a:r>
            <a:r>
              <a:rPr lang="en-US" dirty="0"/>
              <a:t>:</a:t>
            </a:r>
          </a:p>
          <a:p>
            <a:r>
              <a:rPr lang="en-US" dirty="0"/>
              <a:t>Used a custom </a:t>
            </a:r>
            <a:r>
              <a:rPr lang="en-US" dirty="0" err="1"/>
              <a:t>tokenize_function</a:t>
            </a:r>
            <a:r>
              <a:rPr lang="en-US" dirty="0"/>
              <a:t>() to tokenize the "input" and "output" text fields for supervised learning.</a:t>
            </a:r>
          </a:p>
          <a:p>
            <a:r>
              <a:rPr lang="en-US" b="1" dirty="0"/>
              <a:t>Configuration</a:t>
            </a:r>
            <a:r>
              <a:rPr lang="en-US" dirty="0"/>
              <a:t>:</a:t>
            </a:r>
          </a:p>
          <a:p>
            <a:r>
              <a:rPr lang="en-US" dirty="0"/>
              <a:t>truncation=True to cut sequences longer than 512 tokens</a:t>
            </a:r>
          </a:p>
          <a:p>
            <a:r>
              <a:rPr lang="en-US" dirty="0"/>
              <a:t>padding="</a:t>
            </a:r>
            <a:r>
              <a:rPr lang="en-US" dirty="0" err="1"/>
              <a:t>max_length</a:t>
            </a:r>
            <a:r>
              <a:rPr lang="en-US" dirty="0"/>
              <a:t>" ensures uniform input size</a:t>
            </a:r>
          </a:p>
          <a:p>
            <a:r>
              <a:rPr lang="en-US" dirty="0" err="1"/>
              <a:t>max_length</a:t>
            </a:r>
            <a:r>
              <a:rPr lang="en-US" dirty="0"/>
              <a:t>=512 sets fixed token length</a:t>
            </a:r>
          </a:p>
          <a:p>
            <a:r>
              <a:rPr lang="en-US" dirty="0" err="1"/>
              <a:t>text_target</a:t>
            </a:r>
            <a:r>
              <a:rPr lang="en-US" dirty="0"/>
              <a:t> used for supervised target tokenization (labels)</a:t>
            </a:r>
          </a:p>
          <a:p>
            <a:r>
              <a:rPr lang="en-US" b="1" dirty="0"/>
              <a:t>Applied to Entire Dataset</a:t>
            </a:r>
            <a:r>
              <a:rPr lang="en-US" dirty="0"/>
              <a:t>:</a:t>
            </a:r>
          </a:p>
          <a:p>
            <a:r>
              <a:rPr lang="en-US" dirty="0"/>
              <a:t>Used </a:t>
            </a:r>
            <a:r>
              <a:rPr lang="en-US" dirty="0" err="1"/>
              <a:t>HuggingFace’s</a:t>
            </a:r>
            <a:r>
              <a:rPr lang="en-US" dirty="0"/>
              <a:t> map() method with batched=True for efficient processing across:</a:t>
            </a:r>
          </a:p>
          <a:p>
            <a:r>
              <a:rPr lang="en-US" dirty="0"/>
              <a:t>Training set (9,187 samples)</a:t>
            </a:r>
          </a:p>
          <a:p>
            <a:r>
              <a:rPr lang="en-US" dirty="0"/>
              <a:t>Validation set (2,297 samples)</a:t>
            </a:r>
          </a:p>
          <a:p>
            <a:r>
              <a:rPr lang="en-US" dirty="0"/>
              <a:t>Test set (4,923 samples)</a:t>
            </a:r>
          </a:p>
          <a:p>
            <a:r>
              <a:rPr lang="en-US" b="1" dirty="0"/>
              <a:t>Result</a:t>
            </a:r>
            <a:r>
              <a:rPr lang="en-US" dirty="0"/>
              <a:t>:</a:t>
            </a:r>
          </a:p>
          <a:p>
            <a:r>
              <a:rPr lang="en-US" dirty="0"/>
              <a:t>Output is a fully tokenized dataset ready for training with the model.</a:t>
            </a:r>
          </a:p>
        </p:txBody>
      </p:sp>
      <p:pic>
        <p:nvPicPr>
          <p:cNvPr id="3" name="Picture 2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1F3C6331-B578-5231-7D78-4F7F12B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68" y="715791"/>
            <a:ext cx="5829300" cy="39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0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463"/>
      </a:accent1>
      <a:accent2>
        <a:srgbClr val="A8CADC"/>
      </a:accent2>
      <a:accent3>
        <a:srgbClr val="74A9EA"/>
      </a:accent3>
      <a:accent4>
        <a:srgbClr val="04B3C3"/>
      </a:accent4>
      <a:accent5>
        <a:srgbClr val="5F8473"/>
      </a:accent5>
      <a:accent6>
        <a:srgbClr val="D1EF59"/>
      </a:accent6>
      <a:hlink>
        <a:srgbClr val="0563C1"/>
      </a:hlink>
      <a:folHlink>
        <a:srgbClr val="954F72"/>
      </a:folHlink>
    </a:clrScheme>
    <a:fontScheme name="Custom 29">
      <a:majorFont>
        <a:latin typeface="Seaford Bold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care Pitch Deck_TM89652269_Win32_JC_v2" id="{F8764AB5-AEEF-4CC2-ABB0-6738C12D74B7}" vid="{4B84277E-49D1-4747-AC5A-A160BBEAC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984FD82-9185-4244-A7C8-36B2990083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064F8B-46A2-4F22-9203-449568FB5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F4F0A7-9599-4FE3-A548-853A09CF0244}">
  <ds:schemaRefs>
    <ds:schemaRef ds:uri="http://schemas.microsoft.com/office/2006/documentManagement/types"/>
    <ds:schemaRef ds:uri="http://schemas.microsoft.com/sharepoint/v3"/>
    <ds:schemaRef ds:uri="16c05727-aa75-4e4a-9b5f-8a80a116589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230e9df3-be65-4c73-a93b-d1236ebd677e"/>
    <ds:schemaRef ds:uri="71af3243-3dd4-4a8d-8c0d-dd76da1f02a5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15172</TotalTime>
  <Words>2569</Words>
  <Application>Microsoft Macintosh PowerPoint</Application>
  <PresentationFormat>Widescreen</PresentationFormat>
  <Paragraphs>580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Quire Sans</vt:lpstr>
      <vt:lpstr>Seaford</vt:lpstr>
      <vt:lpstr>Seaford Bold</vt:lpstr>
      <vt:lpstr>Office Theme</vt:lpstr>
      <vt:lpstr>Aih hw8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Amir Exir</dc:creator>
  <cp:lastModifiedBy>Amir Exir</cp:lastModifiedBy>
  <cp:revision>18</cp:revision>
  <dcterms:created xsi:type="dcterms:W3CDTF">2025-06-19T19:06:00Z</dcterms:created>
  <dcterms:modified xsi:type="dcterms:W3CDTF">2025-08-08T02:22:28Z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